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256" r:id="rId3"/>
    <p:sldId id="257" r:id="rId5"/>
    <p:sldId id="269" r:id="rId6"/>
    <p:sldId id="270" r:id="rId7"/>
    <p:sldId id="271" r:id="rId8"/>
    <p:sldId id="272" r:id="rId9"/>
    <p:sldId id="273" r:id="rId10"/>
    <p:sldId id="265" r:id="rId11"/>
    <p:sldId id="274" r:id="rId12"/>
    <p:sldId id="275" r:id="rId13"/>
    <p:sldId id="276" r:id="rId14"/>
    <p:sldId id="277" r:id="rId15"/>
    <p:sldId id="278" r:id="rId16"/>
    <p:sldId id="279" r:id="rId17"/>
    <p:sldId id="280" r:id="rId18"/>
    <p:sldId id="281" r:id="rId19"/>
    <p:sldId id="263" r:id="rId20"/>
    <p:sldId id="282" r:id="rId21"/>
    <p:sldId id="284" r:id="rId22"/>
    <p:sldId id="283" r:id="rId23"/>
    <p:sldId id="260" r:id="rId24"/>
    <p:sldId id="266" r:id="rId25"/>
    <p:sldId id="285" r:id="rId26"/>
    <p:sldId id="286" r:id="rId27"/>
    <p:sldId id="287" r:id="rId28"/>
    <p:sldId id="288" r:id="rId29"/>
    <p:sldId id="289" r:id="rId30"/>
    <p:sldId id="291" r:id="rId31"/>
    <p:sldId id="292" r:id="rId32"/>
    <p:sldId id="290" r:id="rId33"/>
    <p:sldId id="293" r:id="rId34"/>
    <p:sldId id="294" r:id="rId35"/>
  </p:sldIdLst>
  <p:sldSz cx="12192000" cy="6858000"/>
  <p:notesSz cx="6858000" cy="9144000"/>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00" autoAdjust="0"/>
    <p:restoredTop sz="94160" autoAdjust="0"/>
  </p:normalViewPr>
  <p:slideViewPr>
    <p:cSldViewPr snapToGrid="0">
      <p:cViewPr varScale="1">
        <p:scale>
          <a:sx n="116" d="100"/>
          <a:sy n="116" d="100"/>
        </p:scale>
        <p:origin x="-132" y="-378"/>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570" y="9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9C83DEEB-F31A-4665-B9C9-A30BFAEA50CD}" type="datetime1">
              <a:rPr lang="zh-CN" altLang="en-US" smtClean="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CN" altLang="en-US" dirty="0">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en-US" altLang="zh-CN" smtClean="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dirty="0"/>
              <a:t>单击此处编辑母版文本样式</a:t>
            </a:r>
            <a:endParaRPr lang="zh-CN" altLang="en-US" dirty="0"/>
          </a:p>
          <a:p>
            <a:pPr lvl="1" rtl="0"/>
            <a:r>
              <a:rPr lang="zh-CN" altLang="en-US" dirty="0"/>
              <a:t>第二级</a:t>
            </a:r>
            <a:endParaRPr lang="zh-CN" altLang="en-US" dirty="0"/>
          </a:p>
          <a:p>
            <a:pPr lvl="2" rtl="0"/>
            <a:r>
              <a:rPr lang="zh-CN" altLang="en-US" dirty="0"/>
              <a:t>第三级</a:t>
            </a:r>
            <a:endParaRPr lang="zh-CN" altLang="en-US" dirty="0"/>
          </a:p>
          <a:p>
            <a:pPr lvl="3" rtl="0"/>
            <a:r>
              <a:rPr lang="zh-CN" altLang="en-US" dirty="0"/>
              <a:t>第四级</a:t>
            </a:r>
            <a:endParaRPr lang="zh-CN" altLang="en-US" dirty="0"/>
          </a:p>
          <a:p>
            <a:pPr lvl="4" rtl="0"/>
            <a:r>
              <a:rPr lang="zh-CN" altLang="en-US" dirty="0"/>
              <a:t>第五级</a:t>
            </a:r>
            <a:endParaRPr lang="zh-CN" altLang="en-US" dirty="0"/>
          </a:p>
        </p:txBody>
      </p:sp>
      <p:sp>
        <p:nvSpPr>
          <p:cNvPr id="8"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CN" altLang="en-US" dirty="0">
              <a:latin typeface="微软雅黑" panose="020B0503020204020204" pitchFamily="34" charset="-122"/>
              <a:ea typeface="微软雅黑" panose="020B0503020204020204" pitchFamily="34" charset="-122"/>
            </a:endParaRPr>
          </a:p>
        </p:txBody>
      </p:sp>
      <p:sp>
        <p:nvSpPr>
          <p:cNvPr id="9"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a:fld id="{8E3B8C9C-0139-4201-9E3E-6F93875FF2A3}" type="datetime1">
              <a:rPr lang="zh-CN" altLang="en-US" smtClean="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
        <p:nvSpPr>
          <p:cNvPr id="10" name="页脚占位符 3"/>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CN" altLang="en-US" dirty="0">
              <a:latin typeface="微软雅黑" panose="020B0503020204020204" pitchFamily="34" charset="-122"/>
              <a:ea typeface="微软雅黑" panose="020B0503020204020204" pitchFamily="34" charset="-122"/>
            </a:endParaRPr>
          </a:p>
        </p:txBody>
      </p:sp>
      <p:sp>
        <p:nvSpPr>
          <p:cNvPr id="11" name="灯片编号占位符 4"/>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en-US" altLang="zh-CN" smtClean="0">
                <a:latin typeface="微软雅黑" panose="020B0503020204020204" pitchFamily="34" charset="-122"/>
                <a:ea typeface="微软雅黑" panose="020B0503020204020204" pitchFamily="34" charset="-122"/>
              </a:rPr>
            </a:fld>
            <a:endParaRPr lang="zh-CN" altLang="en-US" dirty="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noProof="0" dirty="0"/>
          </a:p>
        </p:txBody>
      </p:sp>
      <p:sp>
        <p:nvSpPr>
          <p:cNvPr id="4" name="幻灯片编号占位符 3"/>
          <p:cNvSpPr>
            <a:spLocks noGrp="1"/>
          </p:cNvSpPr>
          <p:nvPr>
            <p:ph type="sldNum" sz="quarter" idx="10"/>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noProof="0"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noProof="0" dirty="0"/>
          </a:p>
        </p:txBody>
      </p:sp>
      <p:sp>
        <p:nvSpPr>
          <p:cNvPr id="4" name="幻灯片编号占位符 3"/>
          <p:cNvSpPr>
            <a:spLocks noGrp="1"/>
          </p:cNvSpPr>
          <p:nvPr>
            <p:ph type="sldNum" sz="quarter" idx="10"/>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noProof="0"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5" name="幻灯片编号占位符 3"/>
          <p:cNvSpPr>
            <a:spLocks noGrp="1"/>
          </p:cNvSpPr>
          <p:nvPr>
            <p:ph type="sldNum" sz="quarter" idx="5"/>
          </p:nvPr>
        </p:nvSpPr>
        <p:spPr>
          <a:xfrm>
            <a:off x="3884613" y="8685213"/>
            <a:ext cx="2971800" cy="458787"/>
          </a:xfrm>
          <a:prstGeom prst="rect">
            <a:avLst/>
          </a:prstGeom>
        </p:spPr>
        <p:txBody>
          <a:bodyPr rtlCol="0"/>
          <a:lstStyle/>
          <a:p>
            <a:pPr algn="r" rtl="0"/>
            <a:fld id="{935E2820-AFE1-45FA-949E-17BDB534E1DC}" type="slidenum">
              <a:rPr lang="en-US" smtClean="0">
                <a:latin typeface="微软雅黑" panose="020B0503020204020204" pitchFamily="34" charset="-122"/>
                <a:ea typeface="微软雅黑" panose="020B0503020204020204" pitchFamily="34" charset="-122"/>
              </a:rPr>
            </a:fld>
            <a:endParaRPr lang="en-US" dirty="0">
              <a:latin typeface="微软雅黑" panose="020B0503020204020204" pitchFamily="34" charset="-122"/>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65213" y="304800"/>
            <a:ext cx="7091361" cy="2793906"/>
          </a:xfrm>
        </p:spPr>
        <p:txBody>
          <a:bodyPr rtlCol="0" anchor="b">
            <a:normAutofit/>
          </a:bodyPr>
          <a:lstStyle>
            <a:lvl1pPr algn="l" rtl="0">
              <a:lnSpc>
                <a:spcPct val="100000"/>
              </a:lnSpc>
              <a:defRPr sz="6600"/>
            </a:lvl1pPr>
          </a:lstStyle>
          <a:p>
            <a:pPr rtl="0"/>
            <a:r>
              <a:rPr lang="zh-CN" altLang="en-US" smtClean="0"/>
              <a:t>单击此处编辑母版标题样式</a:t>
            </a:r>
            <a:endParaRPr lang="zh-CN" altLang="en-US" dirty="0"/>
          </a:p>
        </p:txBody>
      </p:sp>
      <p:sp>
        <p:nvSpPr>
          <p:cNvPr id="3" name="副标题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zh-CN" altLang="en-US" smtClean="0"/>
              <a:t>单击此处编辑母版副标题样式</a:t>
            </a:r>
            <a:endParaRPr lang="zh-CN" altLang="en-US" dirty="0"/>
          </a:p>
        </p:txBody>
      </p:sp>
      <p:sp>
        <p:nvSpPr>
          <p:cNvPr id="8" name="日期占位符 7"/>
          <p:cNvSpPr>
            <a:spLocks noGrp="1"/>
          </p:cNvSpPr>
          <p:nvPr>
            <p:ph type="dt" sz="half" idx="10"/>
          </p:nvPr>
        </p:nvSpPr>
        <p:spPr/>
        <p:txBody>
          <a:bodyPr rtlCol="0"/>
          <a:lstStyle>
            <a:lvl1pPr>
              <a:defRPr/>
            </a:lvl1pPr>
          </a:lstStyle>
          <a:p>
            <a:fld id="{CB23A9A2-191E-4F96-8978-0FD9CB1974B5}" type="datetime1">
              <a:rPr lang="zh-CN" altLang="en-US" smtClean="0"/>
            </a:fld>
            <a:endParaRPr lang="zh-CN" altLang="en-US" dirty="0"/>
          </a:p>
        </p:txBody>
      </p:sp>
      <p:sp>
        <p:nvSpPr>
          <p:cNvPr id="9" name="页脚占位符 8"/>
          <p:cNvSpPr>
            <a:spLocks noGrp="1"/>
          </p:cNvSpPr>
          <p:nvPr>
            <p:ph type="ftr" sz="quarter" idx="11"/>
          </p:nvPr>
        </p:nvSpPr>
        <p:spPr/>
        <p:txBody>
          <a:bodyPr rtlCol="0"/>
          <a:lstStyle/>
          <a:p>
            <a:pPr rtl="0"/>
            <a:endParaRPr lang="zh-CN" altLang="en-US" dirty="0"/>
          </a:p>
        </p:txBody>
      </p:sp>
      <p:sp>
        <p:nvSpPr>
          <p:cNvPr id="10" name="幻灯片编号占位符 9"/>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竖排文字占位符 2"/>
          <p:cNvSpPr>
            <a:spLocks noGrp="1"/>
          </p:cNvSpPr>
          <p:nvPr>
            <p:ph type="body" orient="vert" idx="1"/>
          </p:nvPr>
        </p:nvSpPr>
        <p:spPr/>
        <p:txBody>
          <a:bodyPr vert="eaVert"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4" name="日期占位符 3"/>
          <p:cNvSpPr>
            <a:spLocks noGrp="1"/>
          </p:cNvSpPr>
          <p:nvPr>
            <p:ph type="dt" sz="half" idx="10"/>
          </p:nvPr>
        </p:nvSpPr>
        <p:spPr/>
        <p:txBody>
          <a:bodyPr rtlCol="0"/>
          <a:lstStyle>
            <a:lvl1pPr>
              <a:defRPr/>
            </a:lvl1pPr>
          </a:lstStyle>
          <a:p>
            <a:fld id="{C2AFCB31-EB55-4F39-854E-0F9620C7A4C2}" type="datetime1">
              <a:rPr lang="zh-CN" altLang="en-US" smtClean="0"/>
            </a:fld>
            <a:endParaRPr lang="zh-CN" altLang="en-US" dirty="0"/>
          </a:p>
        </p:txBody>
      </p:sp>
      <p:sp>
        <p:nvSpPr>
          <p:cNvPr id="5" name="页脚占位符 4"/>
          <p:cNvSpPr>
            <a:spLocks noGrp="1"/>
          </p:cNvSpPr>
          <p:nvPr>
            <p:ph type="ftr" sz="quarter" idx="11"/>
          </p:nvPr>
        </p:nvSpPr>
        <p:spPr/>
        <p:txBody>
          <a:bodyPr rtlCol="0"/>
          <a:lstStyle/>
          <a:p>
            <a:pPr rtl="0"/>
            <a:endParaRPr lang="zh-CN" altLang="en-US" dirty="0"/>
          </a:p>
        </p:txBody>
      </p:sp>
      <p:sp>
        <p:nvSpPr>
          <p:cNvPr id="6" name="灯片编号占位符 5"/>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9865014" y="304801"/>
            <a:ext cx="1715800" cy="5410200"/>
          </a:xfrm>
        </p:spPr>
        <p:txBody>
          <a:bodyPr vert="eaVert" rtlCol="0"/>
          <a:lstStyle/>
          <a:p>
            <a:pPr rtl="0"/>
            <a:r>
              <a:rPr lang="zh-CN" altLang="en-US" smtClean="0"/>
              <a:t>单击此处编辑母版标题样式</a:t>
            </a:r>
            <a:endParaRPr lang="zh-CN" altLang="en-US" dirty="0"/>
          </a:p>
        </p:txBody>
      </p:sp>
      <p:sp>
        <p:nvSpPr>
          <p:cNvPr id="3" name="竖排文字占位符 2"/>
          <p:cNvSpPr>
            <a:spLocks noGrp="1"/>
          </p:cNvSpPr>
          <p:nvPr>
            <p:ph type="body" orient="vert" idx="1"/>
          </p:nvPr>
        </p:nvSpPr>
        <p:spPr>
          <a:xfrm>
            <a:off x="2209800" y="304801"/>
            <a:ext cx="7502814" cy="5410200"/>
          </a:xfrm>
        </p:spPr>
        <p:txBody>
          <a:bodyPr vert="eaVert"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4" name="日期占位符 3"/>
          <p:cNvSpPr>
            <a:spLocks noGrp="1"/>
          </p:cNvSpPr>
          <p:nvPr>
            <p:ph type="dt" sz="half" idx="10"/>
          </p:nvPr>
        </p:nvSpPr>
        <p:spPr/>
        <p:txBody>
          <a:bodyPr rtlCol="0"/>
          <a:lstStyle>
            <a:lvl1pPr>
              <a:defRPr/>
            </a:lvl1pPr>
          </a:lstStyle>
          <a:p>
            <a:fld id="{7436FFE8-94AA-4F59-AC96-A3D06A4C5B63}" type="datetime1">
              <a:rPr lang="zh-CN" altLang="en-US" smtClean="0"/>
            </a:fld>
            <a:endParaRPr lang="zh-CN" altLang="en-US" dirty="0"/>
          </a:p>
        </p:txBody>
      </p:sp>
      <p:sp>
        <p:nvSpPr>
          <p:cNvPr id="5" name="页脚占位符 4"/>
          <p:cNvSpPr>
            <a:spLocks noGrp="1"/>
          </p:cNvSpPr>
          <p:nvPr>
            <p:ph type="ftr" sz="quarter" idx="11"/>
          </p:nvPr>
        </p:nvSpPr>
        <p:spPr/>
        <p:txBody>
          <a:bodyPr rtlCol="0"/>
          <a:lstStyle/>
          <a:p>
            <a:pPr rtl="0"/>
            <a:endParaRPr lang="zh-CN" altLang="en-US" dirty="0"/>
          </a:p>
        </p:txBody>
      </p:sp>
      <p:sp>
        <p:nvSpPr>
          <p:cNvPr id="6" name="灯片编号占位符 5"/>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内容占位符 2"/>
          <p:cNvSpPr>
            <a:spLocks noGrp="1"/>
          </p:cNvSpPr>
          <p:nvPr>
            <p:ph idx="1"/>
          </p:nvPr>
        </p:nvSpPr>
        <p:spPr/>
        <p:txBody>
          <a:bodyPr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4" name="日期占位符 3"/>
          <p:cNvSpPr>
            <a:spLocks noGrp="1"/>
          </p:cNvSpPr>
          <p:nvPr>
            <p:ph type="dt" sz="half" idx="10"/>
          </p:nvPr>
        </p:nvSpPr>
        <p:spPr/>
        <p:txBody>
          <a:bodyPr rtlCol="0"/>
          <a:lstStyle>
            <a:lvl1pPr>
              <a:defRPr/>
            </a:lvl1pPr>
          </a:lstStyle>
          <a:p>
            <a:fld id="{AA62B9DC-7593-45BE-B8E1-B0C15116B380}" type="datetime1">
              <a:rPr lang="zh-CN" altLang="en-US" smtClean="0"/>
            </a:fld>
            <a:endParaRPr lang="zh-CN" altLang="en-US" dirty="0"/>
          </a:p>
        </p:txBody>
      </p:sp>
      <p:sp>
        <p:nvSpPr>
          <p:cNvPr id="5" name="页脚占位符 4"/>
          <p:cNvSpPr>
            <a:spLocks noGrp="1"/>
          </p:cNvSpPr>
          <p:nvPr>
            <p:ph type="ftr" sz="quarter" idx="11"/>
          </p:nvPr>
        </p:nvSpPr>
        <p:spPr/>
        <p:txBody>
          <a:bodyPr rtlCol="0"/>
          <a:lstStyle/>
          <a:p>
            <a:pPr rtl="0"/>
            <a:endParaRPr lang="zh-CN" altLang="en-US" dirty="0"/>
          </a:p>
        </p:txBody>
      </p:sp>
      <p:sp>
        <p:nvSpPr>
          <p:cNvPr id="6" name="灯片编号占位符 5"/>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zh-CN" altLang="en-US" smtClean="0"/>
              <a:t>单击此处编辑母版标题样式</a:t>
            </a:r>
            <a:endParaRPr lang="zh-CN" altLang="en-US" dirty="0"/>
          </a:p>
        </p:txBody>
      </p:sp>
      <p:sp>
        <p:nvSpPr>
          <p:cNvPr id="3" name="文本占位符 2"/>
          <p:cNvSpPr>
            <a:spLocks noGrp="1"/>
          </p:cNvSpPr>
          <p:nvPr>
            <p:ph type="body" idx="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rtlCol="0"/>
          <a:lstStyle>
            <a:lvl1pPr>
              <a:defRPr/>
            </a:lvl1pPr>
          </a:lstStyle>
          <a:p>
            <a:fld id="{AB50CF6F-BBE6-468B-B779-A3D0FB634919}" type="datetime1">
              <a:rPr lang="zh-CN" altLang="en-US" smtClean="0"/>
            </a:fld>
            <a:endParaRPr lang="zh-CN" altLang="en-US" dirty="0"/>
          </a:p>
        </p:txBody>
      </p:sp>
      <p:sp>
        <p:nvSpPr>
          <p:cNvPr id="5" name="页脚占位符 4"/>
          <p:cNvSpPr>
            <a:spLocks noGrp="1"/>
          </p:cNvSpPr>
          <p:nvPr>
            <p:ph type="ftr" sz="quarter" idx="11"/>
          </p:nvPr>
        </p:nvSpPr>
        <p:spPr/>
        <p:txBody>
          <a:bodyPr rtlCol="0"/>
          <a:lstStyle/>
          <a:p>
            <a:pPr rtl="0"/>
            <a:endParaRPr lang="zh-CN" altLang="en-US" dirty="0"/>
          </a:p>
        </p:txBody>
      </p:sp>
      <p:sp>
        <p:nvSpPr>
          <p:cNvPr id="6" name="灯片编号占位符 5"/>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内容占位符 2"/>
          <p:cNvSpPr>
            <a:spLocks noGrp="1"/>
          </p:cNvSpPr>
          <p:nvPr>
            <p:ph sz="half" idx="1"/>
          </p:nvPr>
        </p:nvSpPr>
        <p:spPr>
          <a:xfrm>
            <a:off x="2208213" y="1600200"/>
            <a:ext cx="4572000" cy="4114800"/>
          </a:xfrm>
        </p:spPr>
        <p:txBody>
          <a:bodyPr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4" name="内容占位符 3"/>
          <p:cNvSpPr>
            <a:spLocks noGrp="1"/>
          </p:cNvSpPr>
          <p:nvPr>
            <p:ph sz="half" idx="2"/>
          </p:nvPr>
        </p:nvSpPr>
        <p:spPr>
          <a:xfrm>
            <a:off x="7008813" y="1600200"/>
            <a:ext cx="4572000" cy="4114800"/>
          </a:xfrm>
        </p:spPr>
        <p:txBody>
          <a:bodyPr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5" name="日期占位符 4"/>
          <p:cNvSpPr>
            <a:spLocks noGrp="1"/>
          </p:cNvSpPr>
          <p:nvPr>
            <p:ph type="dt" sz="half" idx="10"/>
          </p:nvPr>
        </p:nvSpPr>
        <p:spPr/>
        <p:txBody>
          <a:bodyPr rtlCol="0"/>
          <a:lstStyle>
            <a:lvl1pPr>
              <a:defRPr/>
            </a:lvl1pPr>
          </a:lstStyle>
          <a:p>
            <a:fld id="{E979F637-1100-4691-819D-6A592049C9AF}" type="datetime1">
              <a:rPr lang="zh-CN" altLang="en-US" smtClean="0"/>
            </a:fld>
            <a:endParaRPr lang="zh-CN" altLang="en-US" dirty="0"/>
          </a:p>
        </p:txBody>
      </p:sp>
      <p:sp>
        <p:nvSpPr>
          <p:cNvPr id="6" name="页脚占位符 5"/>
          <p:cNvSpPr>
            <a:spLocks noGrp="1"/>
          </p:cNvSpPr>
          <p:nvPr>
            <p:ph type="ftr" sz="quarter" idx="11"/>
          </p:nvPr>
        </p:nvSpPr>
        <p:spPr/>
        <p:txBody>
          <a:bodyPr rtlCol="0"/>
          <a:lstStyle/>
          <a:p>
            <a:pPr rtl="0"/>
            <a:endParaRPr lang="zh-CN" altLang="en-US" dirty="0"/>
          </a:p>
        </p:txBody>
      </p:sp>
      <p:sp>
        <p:nvSpPr>
          <p:cNvPr id="7" name="灯片编号占位符 6"/>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文本占位符 2"/>
          <p:cNvSpPr>
            <a:spLocks noGrp="1"/>
          </p:cNvSpPr>
          <p:nvPr>
            <p:ph type="body" idx="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CN" altLang="en-US" smtClean="0"/>
              <a:t>单击此处编辑母版文本样式</a:t>
            </a:r>
            <a:endParaRPr lang="zh-CN" altLang="en-US" smtClean="0"/>
          </a:p>
        </p:txBody>
      </p:sp>
      <p:sp>
        <p:nvSpPr>
          <p:cNvPr id="4" name="内容占位符 3"/>
          <p:cNvSpPr>
            <a:spLocks noGrp="1"/>
          </p:cNvSpPr>
          <p:nvPr>
            <p:ph sz="half" idx="2"/>
          </p:nvPr>
        </p:nvSpPr>
        <p:spPr>
          <a:xfrm>
            <a:off x="2208213" y="2505075"/>
            <a:ext cx="4572000" cy="3337560"/>
          </a:xfrm>
        </p:spPr>
        <p:txBody>
          <a:bodyPr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5" name="文本占位符 4"/>
          <p:cNvSpPr>
            <a:spLocks noGrp="1"/>
          </p:cNvSpPr>
          <p:nvPr>
            <p:ph type="body" sz="quarter" idx="3"/>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7008813" y="2505075"/>
            <a:ext cx="4572000" cy="3337560"/>
          </a:xfrm>
        </p:spPr>
        <p:txBody>
          <a:bodyPr rtlCol="0"/>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7" name="日期占位符 6"/>
          <p:cNvSpPr>
            <a:spLocks noGrp="1"/>
          </p:cNvSpPr>
          <p:nvPr>
            <p:ph type="dt" sz="half" idx="10"/>
          </p:nvPr>
        </p:nvSpPr>
        <p:spPr/>
        <p:txBody>
          <a:bodyPr rtlCol="0"/>
          <a:lstStyle>
            <a:lvl1pPr>
              <a:defRPr/>
            </a:lvl1pPr>
          </a:lstStyle>
          <a:p>
            <a:fld id="{67A9901D-E341-46A2-898C-B96E6CD16805}" type="datetime1">
              <a:rPr lang="zh-CN" altLang="en-US" smtClean="0"/>
            </a:fld>
            <a:endParaRPr lang="zh-CN" altLang="en-US" dirty="0"/>
          </a:p>
        </p:txBody>
      </p:sp>
      <p:sp>
        <p:nvSpPr>
          <p:cNvPr id="8" name="页脚占位符 7"/>
          <p:cNvSpPr>
            <a:spLocks noGrp="1"/>
          </p:cNvSpPr>
          <p:nvPr>
            <p:ph type="ftr" sz="quarter" idx="11"/>
          </p:nvPr>
        </p:nvSpPr>
        <p:spPr/>
        <p:txBody>
          <a:bodyPr rtlCol="0"/>
          <a:lstStyle/>
          <a:p>
            <a:pPr rtl="0"/>
            <a:endParaRPr lang="zh-CN" altLang="en-US" dirty="0"/>
          </a:p>
        </p:txBody>
      </p:sp>
      <p:sp>
        <p:nvSpPr>
          <p:cNvPr id="9" name="灯片编号占位符 8"/>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smtClean="0"/>
              <a:t>单击此处编辑母版标题样式</a:t>
            </a:r>
            <a:endParaRPr lang="zh-CN" altLang="en-US" dirty="0"/>
          </a:p>
        </p:txBody>
      </p:sp>
      <p:sp>
        <p:nvSpPr>
          <p:cNvPr id="3" name="日期占位符 2"/>
          <p:cNvSpPr>
            <a:spLocks noGrp="1"/>
          </p:cNvSpPr>
          <p:nvPr>
            <p:ph type="dt" sz="half" idx="10"/>
          </p:nvPr>
        </p:nvSpPr>
        <p:spPr/>
        <p:txBody>
          <a:bodyPr rtlCol="0"/>
          <a:lstStyle>
            <a:lvl1pPr>
              <a:defRPr/>
            </a:lvl1pPr>
          </a:lstStyle>
          <a:p>
            <a:fld id="{E7DC2A03-8864-4E7B-8D34-58B7EC850A1C}" type="datetime1">
              <a:rPr lang="zh-CN" altLang="en-US" smtClean="0"/>
            </a:fld>
            <a:endParaRPr lang="zh-CN" altLang="en-US" dirty="0"/>
          </a:p>
        </p:txBody>
      </p:sp>
      <p:sp>
        <p:nvSpPr>
          <p:cNvPr id="4" name="页脚占位符 3"/>
          <p:cNvSpPr>
            <a:spLocks noGrp="1"/>
          </p:cNvSpPr>
          <p:nvPr>
            <p:ph type="ftr" sz="quarter" idx="11"/>
          </p:nvPr>
        </p:nvSpPr>
        <p:spPr/>
        <p:txBody>
          <a:bodyPr rtlCol="0"/>
          <a:lstStyle/>
          <a:p>
            <a:pPr rtl="0"/>
            <a:endParaRPr lang="zh-CN" altLang="en-US" dirty="0"/>
          </a:p>
        </p:txBody>
      </p:sp>
      <p:sp>
        <p:nvSpPr>
          <p:cNvPr id="5" name="灯片编号占位符 4"/>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lvl1pPr>
          </a:lstStyle>
          <a:p>
            <a:fld id="{451A50F5-44E0-45B8-AA5D-427B16FB61ED}" type="datetime1">
              <a:rPr lang="zh-CN" altLang="en-US" smtClean="0"/>
            </a:fld>
            <a:endParaRPr lang="zh-CN" altLang="en-US" dirty="0"/>
          </a:p>
        </p:txBody>
      </p:sp>
      <p:sp>
        <p:nvSpPr>
          <p:cNvPr id="3" name="页脚占位符 2"/>
          <p:cNvSpPr>
            <a:spLocks noGrp="1"/>
          </p:cNvSpPr>
          <p:nvPr>
            <p:ph type="ftr" sz="quarter" idx="11"/>
          </p:nvPr>
        </p:nvSpPr>
        <p:spPr/>
        <p:txBody>
          <a:bodyPr rtlCol="0"/>
          <a:lstStyle/>
          <a:p>
            <a:pPr rtl="0"/>
            <a:endParaRPr lang="zh-CN" altLang="en-US" dirty="0"/>
          </a:p>
        </p:txBody>
      </p:sp>
      <p:sp>
        <p:nvSpPr>
          <p:cNvPr id="4" name="灯片编号占位符 3"/>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带标题的内容">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zh-CN" altLang="en-US" smtClean="0"/>
              <a:t>单击此处编辑母版标题样式</a:t>
            </a:r>
            <a:endParaRPr lang="zh-CN" altLang="en-US" dirty="0"/>
          </a:p>
        </p:txBody>
      </p:sp>
      <p:sp>
        <p:nvSpPr>
          <p:cNvPr id="3" name="内容占位符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zh-CN" altLang="en-US" smtClean="0"/>
              <a:t>单击此处编辑母版文本样式</a:t>
            </a:r>
            <a:endParaRPr lang="zh-CN" altLang="en-US" smtClean="0"/>
          </a:p>
          <a:p>
            <a:pPr lvl="1" rtl="0"/>
            <a:r>
              <a:rPr lang="zh-CN" altLang="en-US" smtClean="0"/>
              <a:t>第二级</a:t>
            </a:r>
            <a:endParaRPr lang="zh-CN" altLang="en-US" smtClean="0"/>
          </a:p>
          <a:p>
            <a:pPr lvl="2" rtl="0"/>
            <a:r>
              <a:rPr lang="zh-CN" altLang="en-US" smtClean="0"/>
              <a:t>第三级</a:t>
            </a:r>
            <a:endParaRPr lang="zh-CN" altLang="en-US" smtClean="0"/>
          </a:p>
          <a:p>
            <a:pPr lvl="3" rtl="0"/>
            <a:r>
              <a:rPr lang="zh-CN" altLang="en-US" smtClean="0"/>
              <a:t>第四级</a:t>
            </a:r>
            <a:endParaRPr lang="zh-CN" altLang="en-US" smtClean="0"/>
          </a:p>
          <a:p>
            <a:pPr lvl="4" rtl="0"/>
            <a:r>
              <a:rPr lang="zh-CN" altLang="en-US" smtClean="0"/>
              <a:t>第五级</a:t>
            </a:r>
            <a:endParaRPr lang="zh-CN" altLang="en-US" dirty="0"/>
          </a:p>
        </p:txBody>
      </p:sp>
      <p:sp>
        <p:nvSpPr>
          <p:cNvPr id="4" name="文本占位符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rtlCol="0"/>
          <a:lstStyle>
            <a:lvl1pPr>
              <a:defRPr/>
            </a:lvl1pPr>
          </a:lstStyle>
          <a:p>
            <a:fld id="{0CBF200B-B137-417E-B33B-1E32F99AAE71}" type="datetime1">
              <a:rPr lang="zh-CN" altLang="en-US" smtClean="0"/>
            </a:fld>
            <a:endParaRPr lang="zh-CN" altLang="en-US" dirty="0"/>
          </a:p>
        </p:txBody>
      </p:sp>
      <p:sp>
        <p:nvSpPr>
          <p:cNvPr id="6" name="页脚占位符 5"/>
          <p:cNvSpPr>
            <a:spLocks noGrp="1"/>
          </p:cNvSpPr>
          <p:nvPr>
            <p:ph type="ftr" sz="quarter" idx="11"/>
          </p:nvPr>
        </p:nvSpPr>
        <p:spPr/>
        <p:txBody>
          <a:bodyPr rtlCol="0"/>
          <a:lstStyle/>
          <a:p>
            <a:pPr rtl="0"/>
            <a:endParaRPr lang="zh-CN" altLang="en-US" dirty="0"/>
          </a:p>
        </p:txBody>
      </p:sp>
      <p:sp>
        <p:nvSpPr>
          <p:cNvPr id="7" name="灯片编号占位符 6"/>
          <p:cNvSpPr>
            <a:spLocks noGrp="1"/>
          </p:cNvSpPr>
          <p:nvPr>
            <p:ph type="sldNum" sz="quarter" idx="12"/>
          </p:nvPr>
        </p:nvSpPr>
        <p:spPr/>
        <p:txBody>
          <a:bodyPr rtlCol="0"/>
          <a:lstStyle/>
          <a:p>
            <a:pPr rtl="0"/>
            <a:fld id="{8FDBFFB2-86D9-4B8F-A59A-553A60B94BBE}" type="slidenum">
              <a:rPr lang="en-US" altLang="zh-CN"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标题的图片">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latin typeface="微软雅黑" panose="020B0503020204020204" pitchFamily="34" charset="-122"/>
                <a:ea typeface="微软雅黑" panose="020B0503020204020204" pitchFamily="34" charset="-122"/>
              </a:defRPr>
            </a:lvl1pPr>
          </a:lstStyle>
          <a:p>
            <a:pPr rtl="0"/>
            <a:r>
              <a:rPr lang="zh-CN" altLang="en-US" smtClean="0"/>
              <a:t>单击此处编辑母版标题样式</a:t>
            </a:r>
            <a:endParaRPr lang="zh-CN" altLang="en-US" dirty="0"/>
          </a:p>
        </p:txBody>
      </p:sp>
      <p:sp>
        <p:nvSpPr>
          <p:cNvPr id="8" name="圆角矩形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微软雅黑" panose="020B0503020204020204" pitchFamily="34" charset="-122"/>
              <a:ea typeface="微软雅黑" panose="020B0503020204020204" pitchFamily="34" charset="-122"/>
            </a:endParaRPr>
          </a:p>
        </p:txBody>
      </p:sp>
      <p:sp>
        <p:nvSpPr>
          <p:cNvPr id="3" name="图片占位符 2" descr="为添加图像预留的空占位符。单击占位符，选择要添加的图像。"/>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atin typeface="微软雅黑" panose="020B0503020204020204" pitchFamily="34" charset="-122"/>
                <a:ea typeface="微软雅黑" panose="020B0503020204020204" pitchFamily="34" charset="-122"/>
              </a:defRPr>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zh-CN" altLang="en-US" smtClean="0"/>
              <a:t>单击图标添加图片</a:t>
            </a:r>
            <a:endParaRPr lang="zh-CN" altLang="en-US" dirty="0"/>
          </a:p>
        </p:txBody>
      </p:sp>
      <p:sp>
        <p:nvSpPr>
          <p:cNvPr id="4" name="文本占位符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atin typeface="微软雅黑" panose="020B0503020204020204" pitchFamily="34" charset="-122"/>
                <a:ea typeface="微软雅黑" panose="020B0503020204020204" pitchFamily="34" charset="-122"/>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rtlCol="0"/>
          <a:lstStyle>
            <a:lvl1pPr>
              <a:defRPr>
                <a:latin typeface="微软雅黑" panose="020B0503020204020204" pitchFamily="34" charset="-122"/>
                <a:ea typeface="微软雅黑" panose="020B0503020204020204" pitchFamily="34" charset="-122"/>
              </a:defRPr>
            </a:lvl1pPr>
          </a:lstStyle>
          <a:p>
            <a:fld id="{50A709A5-A98C-4618-B70C-17619650783A}" type="datetime1">
              <a:rPr lang="zh-CN" altLang="en-US" smtClean="0"/>
            </a:fld>
            <a:endParaRPr lang="zh-CN" altLang="en-US" dirty="0"/>
          </a:p>
        </p:txBody>
      </p:sp>
      <p:sp>
        <p:nvSpPr>
          <p:cNvPr id="6" name="页脚占位符 5"/>
          <p:cNvSpPr>
            <a:spLocks noGrp="1"/>
          </p:cNvSpPr>
          <p:nvPr>
            <p:ph type="ftr" sz="quarter" idx="11"/>
          </p:nvPr>
        </p:nvSpPr>
        <p:spPr/>
        <p:txBody>
          <a:bodyPr rtlCol="0"/>
          <a:lstStyle>
            <a:lvl1pPr>
              <a:defRPr>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rtlCol="0"/>
          <a:lstStyle>
            <a:lvl1pPr>
              <a:defRPr>
                <a:latin typeface="微软雅黑" panose="020B0503020204020204" pitchFamily="34" charset="-122"/>
                <a:ea typeface="微软雅黑" panose="020B0503020204020204" pitchFamily="34" charset="-122"/>
              </a:defRPr>
            </a:lvl1pPr>
          </a:lstStyle>
          <a:p>
            <a:fld id="{8FDBFFB2-86D9-4B8F-A59A-553A60B94BBE}" type="slidenum">
              <a:rPr lang="en-US" altLang="zh-CN"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6.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zh-CN" altLang="en-US" dirty="0"/>
              <a:t>单击此处编辑母版标题样式</a:t>
            </a:r>
            <a:endParaRPr lang="zh-CN" altLang="en-US" dirty="0"/>
          </a:p>
        </p:txBody>
      </p:sp>
      <p:sp>
        <p:nvSpPr>
          <p:cNvPr id="3" name="文本占位符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zh-CN" altLang="en-US" dirty="0"/>
              <a:t>单击此处编辑母版文本样式</a:t>
            </a:r>
            <a:endParaRPr lang="zh-CN" altLang="en-US" dirty="0"/>
          </a:p>
          <a:p>
            <a:pPr lvl="1" rtl="0"/>
            <a:r>
              <a:rPr lang="zh-CN" altLang="en-US" dirty="0"/>
              <a:t>第二级</a:t>
            </a:r>
            <a:endParaRPr lang="zh-CN" altLang="en-US" dirty="0"/>
          </a:p>
          <a:p>
            <a:pPr lvl="2" rtl="0"/>
            <a:r>
              <a:rPr lang="zh-CN" altLang="en-US" dirty="0"/>
              <a:t>第三级</a:t>
            </a:r>
            <a:endParaRPr lang="zh-CN" altLang="en-US" dirty="0"/>
          </a:p>
          <a:p>
            <a:pPr lvl="3" rtl="0"/>
            <a:r>
              <a:rPr lang="zh-CN" altLang="en-US" dirty="0"/>
              <a:t>第四级</a:t>
            </a:r>
            <a:endParaRPr lang="zh-CN" altLang="en-US" dirty="0"/>
          </a:p>
          <a:p>
            <a:pPr lvl="4" rtl="0"/>
            <a:r>
              <a:rPr lang="zh-CN" altLang="en-US" dirty="0"/>
              <a:t>第五级</a:t>
            </a:r>
            <a:endParaRPr lang="zh-CN" altLang="en-US" dirty="0"/>
          </a:p>
        </p:txBody>
      </p:sp>
      <p:sp>
        <p:nvSpPr>
          <p:cNvPr id="4" name="日期占位符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latin typeface="微软雅黑" panose="020B0503020204020204" pitchFamily="34" charset="-122"/>
                <a:ea typeface="微软雅黑" panose="020B0503020204020204" pitchFamily="34" charset="-122"/>
              </a:defRPr>
            </a:lvl1pPr>
          </a:lstStyle>
          <a:p>
            <a:fld id="{7E014CDA-998C-401F-A9EC-672A3550AF8E}" type="datetime1">
              <a:rPr lang="zh-CN" altLang="en-US" smtClean="0"/>
            </a:fld>
            <a:endParaRPr lang="zh-CN" altLang="en-US" dirty="0"/>
          </a:p>
        </p:txBody>
      </p:sp>
      <p:sp>
        <p:nvSpPr>
          <p:cNvPr id="5" name="页脚占位符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幻灯片编号占位符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latin typeface="微软雅黑" panose="020B0503020204020204" pitchFamily="34" charset="-122"/>
                <a:ea typeface="微软雅黑" panose="020B0503020204020204" pitchFamily="34" charset="-122"/>
              </a:defRPr>
            </a:lvl1pPr>
          </a:lstStyle>
          <a:p>
            <a:fld id="{8FDBFFB2-86D9-4B8F-A59A-553A60B94BBE}" type="slidenum">
              <a:rPr lang="en-US" altLang="zh-CN"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微软雅黑" panose="020B0503020204020204" pitchFamily="34" charset="-122"/>
          <a:ea typeface="微软雅黑" panose="020B0503020204020204" pitchFamily="34" charset="-122"/>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微软雅黑" panose="020B0503020204020204" pitchFamily="34" charset="-122"/>
          <a:ea typeface="微软雅黑" panose="020B0503020204020204" pitchFamily="34" charset="-122"/>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微软雅黑" panose="020B0503020204020204" pitchFamily="34" charset="-122"/>
          <a:ea typeface="微软雅黑" panose="020B0503020204020204" pitchFamily="34" charset="-122"/>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微软雅黑" panose="020B0503020204020204" pitchFamily="34" charset="-122"/>
          <a:ea typeface="微软雅黑" panose="020B0503020204020204" pitchFamily="34" charset="-122"/>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8322" y="1417307"/>
            <a:ext cx="9792568" cy="1518249"/>
          </a:xfrm>
        </p:spPr>
        <p:txBody>
          <a:bodyPr rtlCol="0">
            <a:noAutofit/>
          </a:bodyPr>
          <a:lstStyle/>
          <a:p>
            <a:pPr rtl="0"/>
            <a:r>
              <a:rPr lang="zh-CN" altLang="en-US" b="1" dirty="0" smtClean="0">
                <a:solidFill>
                  <a:schemeClr val="tx2">
                    <a:lumMod val="95000"/>
                    <a:lumOff val="5000"/>
                  </a:schemeClr>
                </a:solidFill>
                <a:latin typeface="华文彩云" panose="02010800040101010101" pitchFamily="2" charset="-122"/>
                <a:ea typeface="华文彩云" panose="02010800040101010101" pitchFamily="2" charset="-122"/>
              </a:rPr>
              <a:t>消防在心中，安全伴我行！</a:t>
            </a:r>
            <a:endParaRPr lang="zh-CN" altLang="en-US" b="1" dirty="0">
              <a:solidFill>
                <a:schemeClr val="tx2">
                  <a:lumMod val="95000"/>
                  <a:lumOff val="5000"/>
                </a:schemeClr>
              </a:solidFill>
              <a:latin typeface="华文彩云" panose="02010800040101010101" pitchFamily="2" charset="-122"/>
              <a:ea typeface="华文彩云" panose="020108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6252" y="131852"/>
            <a:ext cx="4690987" cy="3267183"/>
          </a:xfrm>
          <a:prstGeom prst="rect">
            <a:avLst/>
          </a:prstGeom>
        </p:spPr>
      </p:pic>
      <p:pic>
        <p:nvPicPr>
          <p:cNvPr id="4" name="图片 3"/>
          <p:cNvPicPr>
            <a:picLocks noChangeAspect="1"/>
          </p:cNvPicPr>
          <p:nvPr/>
        </p:nvPicPr>
        <p:blipFill>
          <a:blip r:embed="rId2"/>
          <a:stretch>
            <a:fillRect/>
          </a:stretch>
        </p:blipFill>
        <p:spPr>
          <a:xfrm>
            <a:off x="7081143" y="186597"/>
            <a:ext cx="4533919" cy="3606263"/>
          </a:xfrm>
          <a:prstGeom prst="rect">
            <a:avLst/>
          </a:prstGeom>
        </p:spPr>
      </p:pic>
      <p:pic>
        <p:nvPicPr>
          <p:cNvPr id="5" name="图片 4"/>
          <p:cNvPicPr>
            <a:picLocks noChangeAspect="1"/>
          </p:cNvPicPr>
          <p:nvPr/>
        </p:nvPicPr>
        <p:blipFill>
          <a:blip r:embed="rId3" cstate="print"/>
          <a:stretch>
            <a:fillRect/>
          </a:stretch>
        </p:blipFill>
        <p:spPr>
          <a:xfrm>
            <a:off x="2222461" y="3694020"/>
            <a:ext cx="3743322" cy="2987818"/>
          </a:xfrm>
          <a:prstGeom prst="rect">
            <a:avLst/>
          </a:prstGeom>
        </p:spPr>
      </p:pic>
      <p:sp>
        <p:nvSpPr>
          <p:cNvPr id="6" name="圆角矩形 5"/>
          <p:cNvSpPr/>
          <p:nvPr/>
        </p:nvSpPr>
        <p:spPr>
          <a:xfrm>
            <a:off x="5474404" y="442725"/>
            <a:ext cx="637482" cy="2645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latin typeface="华文仿宋" panose="02010600040101010101" pitchFamily="2" charset="-122"/>
                <a:ea typeface="华文仿宋" panose="02010600040101010101" pitchFamily="2" charset="-122"/>
              </a:rPr>
              <a:t>干粉灭火器</a:t>
            </a:r>
            <a:endParaRPr lang="zh-SG" altLang="en-US" sz="2400" b="1" dirty="0">
              <a:solidFill>
                <a:schemeClr val="tx2"/>
              </a:solidFill>
              <a:latin typeface="华文仿宋" panose="02010600040101010101" pitchFamily="2" charset="-122"/>
              <a:ea typeface="华文仿宋" panose="02010600040101010101" pitchFamily="2" charset="-122"/>
            </a:endParaRPr>
          </a:p>
        </p:txBody>
      </p:sp>
      <p:cxnSp>
        <p:nvCxnSpPr>
          <p:cNvPr id="8" name="直接箭头连接符 7"/>
          <p:cNvCxnSpPr/>
          <p:nvPr/>
        </p:nvCxnSpPr>
        <p:spPr>
          <a:xfrm flipH="1">
            <a:off x="4807239" y="1299713"/>
            <a:ext cx="68491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圆角矩形 8"/>
          <p:cNvSpPr/>
          <p:nvPr/>
        </p:nvSpPr>
        <p:spPr>
          <a:xfrm>
            <a:off x="9132498" y="4209691"/>
            <a:ext cx="2852468" cy="764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latin typeface="华文仿宋" panose="02010600040101010101" pitchFamily="2" charset="-122"/>
                <a:ea typeface="华文仿宋" panose="02010600040101010101" pitchFamily="2" charset="-122"/>
              </a:rPr>
              <a:t>二氧化碳灭火器</a:t>
            </a:r>
            <a:endParaRPr lang="zh-SG" altLang="en-US" sz="2400" b="1" dirty="0">
              <a:solidFill>
                <a:schemeClr val="tx2"/>
              </a:solidFill>
              <a:latin typeface="华文仿宋" panose="02010600040101010101" pitchFamily="2" charset="-122"/>
              <a:ea typeface="华文仿宋" panose="02010600040101010101" pitchFamily="2" charset="-122"/>
            </a:endParaRPr>
          </a:p>
        </p:txBody>
      </p:sp>
      <p:cxnSp>
        <p:nvCxnSpPr>
          <p:cNvPr id="11" name="直接箭头连接符 10"/>
          <p:cNvCxnSpPr/>
          <p:nvPr/>
        </p:nvCxnSpPr>
        <p:spPr>
          <a:xfrm flipV="1">
            <a:off x="10219426" y="3792860"/>
            <a:ext cx="0" cy="41683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圆角矩形 11"/>
          <p:cNvSpPr/>
          <p:nvPr/>
        </p:nvSpPr>
        <p:spPr>
          <a:xfrm>
            <a:off x="6767013" y="4209691"/>
            <a:ext cx="713117" cy="2369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latin typeface="华文仿宋" panose="02010600040101010101" pitchFamily="2" charset="-122"/>
                <a:ea typeface="华文仿宋" panose="02010600040101010101" pitchFamily="2" charset="-122"/>
              </a:rPr>
              <a:t>泡沫灭火器</a:t>
            </a:r>
            <a:endParaRPr lang="zh-SG" altLang="en-US" sz="2400" b="1" dirty="0">
              <a:solidFill>
                <a:schemeClr val="tx2"/>
              </a:solidFill>
              <a:latin typeface="华文仿宋" panose="02010600040101010101" pitchFamily="2" charset="-122"/>
              <a:ea typeface="华文仿宋" panose="02010600040101010101" pitchFamily="2" charset="-122"/>
            </a:endParaRPr>
          </a:p>
        </p:txBody>
      </p:sp>
      <p:cxnSp>
        <p:nvCxnSpPr>
          <p:cNvPr id="14" name="直接箭头连接符 13"/>
          <p:cNvCxnSpPr/>
          <p:nvPr/>
        </p:nvCxnSpPr>
        <p:spPr>
          <a:xfrm flipH="1">
            <a:off x="5965783" y="5020574"/>
            <a:ext cx="80123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738114" y="89067"/>
            <a:ext cx="5193102" cy="833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tx2"/>
                </a:solidFill>
                <a:latin typeface="华文仿宋" panose="02010600040101010101" pitchFamily="2" charset="-122"/>
                <a:ea typeface="华文仿宋" panose="02010600040101010101" pitchFamily="2" charset="-122"/>
              </a:rPr>
              <a:t>疏散指示标识</a:t>
            </a:r>
            <a:endParaRPr lang="zh-SG" altLang="en-US" sz="3200" b="1" dirty="0">
              <a:solidFill>
                <a:schemeClr val="tx2"/>
              </a:solidFill>
              <a:latin typeface="华文仿宋" panose="02010600040101010101" pitchFamily="2" charset="-122"/>
              <a:ea typeface="华文仿宋" panose="02010600040101010101" pitchFamily="2" charset="-122"/>
            </a:endParaRPr>
          </a:p>
        </p:txBody>
      </p:sp>
      <p:pic>
        <p:nvPicPr>
          <p:cNvPr id="4" name="图片 3"/>
          <p:cNvPicPr>
            <a:picLocks noChangeAspect="1"/>
          </p:cNvPicPr>
          <p:nvPr/>
        </p:nvPicPr>
        <p:blipFill>
          <a:blip r:embed="rId1"/>
          <a:stretch>
            <a:fillRect/>
          </a:stretch>
        </p:blipFill>
        <p:spPr>
          <a:xfrm>
            <a:off x="147042" y="4399448"/>
            <a:ext cx="4599269" cy="2233671"/>
          </a:xfrm>
          <a:prstGeom prst="rect">
            <a:avLst/>
          </a:prstGeom>
        </p:spPr>
      </p:pic>
      <p:pic>
        <p:nvPicPr>
          <p:cNvPr id="5" name="图片 4"/>
          <p:cNvPicPr>
            <a:picLocks noChangeAspect="1"/>
          </p:cNvPicPr>
          <p:nvPr/>
        </p:nvPicPr>
        <p:blipFill>
          <a:blip r:embed="rId2"/>
          <a:stretch>
            <a:fillRect/>
          </a:stretch>
        </p:blipFill>
        <p:spPr>
          <a:xfrm>
            <a:off x="147042" y="1925572"/>
            <a:ext cx="4539977" cy="2380525"/>
          </a:xfrm>
          <a:prstGeom prst="rect">
            <a:avLst/>
          </a:prstGeom>
        </p:spPr>
      </p:pic>
      <p:sp>
        <p:nvSpPr>
          <p:cNvPr id="6" name="流程图: 终止 5"/>
          <p:cNvSpPr/>
          <p:nvPr/>
        </p:nvSpPr>
        <p:spPr>
          <a:xfrm>
            <a:off x="78876" y="1049144"/>
            <a:ext cx="5732454" cy="674509"/>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在黑暗场所自动发光，指示安全通道、安全门。</a:t>
            </a:r>
            <a:endParaRPr lang="zh-SG" altLang="en-US" sz="2400" b="1" dirty="0">
              <a:solidFill>
                <a:srgbClr val="FF0000"/>
              </a:solidFill>
            </a:endParaRPr>
          </a:p>
        </p:txBody>
      </p:sp>
      <p:pic>
        <p:nvPicPr>
          <p:cNvPr id="11" name="图片 10"/>
          <p:cNvPicPr>
            <a:picLocks noChangeAspect="1"/>
          </p:cNvPicPr>
          <p:nvPr/>
        </p:nvPicPr>
        <p:blipFill>
          <a:blip r:embed="rId3"/>
          <a:stretch>
            <a:fillRect/>
          </a:stretch>
        </p:blipFill>
        <p:spPr>
          <a:xfrm>
            <a:off x="7161567" y="2106771"/>
            <a:ext cx="4286922" cy="2025060"/>
          </a:xfrm>
          <a:prstGeom prst="rect">
            <a:avLst/>
          </a:prstGeom>
        </p:spPr>
      </p:pic>
      <p:sp>
        <p:nvSpPr>
          <p:cNvPr id="14" name="流程图: 终止 13"/>
          <p:cNvSpPr/>
          <p:nvPr/>
        </p:nvSpPr>
        <p:spPr>
          <a:xfrm>
            <a:off x="7115820" y="1060645"/>
            <a:ext cx="4742626" cy="876628"/>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悬挂在空中，或是贴在墙上的紧急疏散表示牌。</a:t>
            </a:r>
            <a:endParaRPr lang="zh-SG" altLang="en-US" sz="2400" b="1" dirty="0">
              <a:solidFill>
                <a:srgbClr val="FF0000"/>
              </a:solidFill>
            </a:endParaRPr>
          </a:p>
        </p:txBody>
      </p:sp>
      <p:pic>
        <p:nvPicPr>
          <p:cNvPr id="15" name="图片 14"/>
          <p:cNvPicPr>
            <a:picLocks noChangeAspect="1"/>
          </p:cNvPicPr>
          <p:nvPr/>
        </p:nvPicPr>
        <p:blipFill>
          <a:blip r:embed="rId4"/>
          <a:stretch>
            <a:fillRect/>
          </a:stretch>
        </p:blipFill>
        <p:spPr>
          <a:xfrm>
            <a:off x="7145545" y="4399448"/>
            <a:ext cx="4318965" cy="1835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联系 2"/>
          <p:cNvSpPr/>
          <p:nvPr/>
        </p:nvSpPr>
        <p:spPr>
          <a:xfrm>
            <a:off x="214765" y="1915626"/>
            <a:ext cx="2858219" cy="23113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rgbClr val="FF0000"/>
                </a:solidFill>
                <a:latin typeface="华文仿宋" panose="02010600040101010101" pitchFamily="2" charset="-122"/>
                <a:ea typeface="华文仿宋" panose="02010600040101010101" pitchFamily="2" charset="-122"/>
              </a:rPr>
              <a:t>消防标识知多少</a:t>
            </a:r>
            <a:endParaRPr lang="zh-SG" altLang="en-US" sz="3600" b="1" dirty="0">
              <a:solidFill>
                <a:srgbClr val="FF0000"/>
              </a:solidFill>
              <a:latin typeface="华文仿宋" panose="02010600040101010101" pitchFamily="2" charset="-122"/>
              <a:ea typeface="华文仿宋" panose="02010600040101010101" pitchFamily="2" charset="-122"/>
            </a:endParaRPr>
          </a:p>
        </p:txBody>
      </p:sp>
      <p:pic>
        <p:nvPicPr>
          <p:cNvPr id="4" name="图片 3"/>
          <p:cNvPicPr>
            <a:picLocks noChangeAspect="1"/>
          </p:cNvPicPr>
          <p:nvPr/>
        </p:nvPicPr>
        <p:blipFill>
          <a:blip r:embed="rId1"/>
          <a:stretch>
            <a:fillRect/>
          </a:stretch>
        </p:blipFill>
        <p:spPr>
          <a:xfrm>
            <a:off x="3511531" y="3126285"/>
            <a:ext cx="2460241" cy="2625358"/>
          </a:xfrm>
          <a:prstGeom prst="rect">
            <a:avLst/>
          </a:prstGeom>
        </p:spPr>
      </p:pic>
      <p:pic>
        <p:nvPicPr>
          <p:cNvPr id="5" name="图片 4"/>
          <p:cNvPicPr>
            <a:picLocks noChangeAspect="1"/>
          </p:cNvPicPr>
          <p:nvPr/>
        </p:nvPicPr>
        <p:blipFill>
          <a:blip r:embed="rId2"/>
          <a:stretch>
            <a:fillRect/>
          </a:stretch>
        </p:blipFill>
        <p:spPr>
          <a:xfrm>
            <a:off x="6646107" y="128283"/>
            <a:ext cx="2020564" cy="2637368"/>
          </a:xfrm>
          <a:prstGeom prst="rect">
            <a:avLst/>
          </a:prstGeom>
        </p:spPr>
      </p:pic>
      <p:pic>
        <p:nvPicPr>
          <p:cNvPr id="6" name="图片 5"/>
          <p:cNvPicPr>
            <a:picLocks noChangeAspect="1"/>
          </p:cNvPicPr>
          <p:nvPr/>
        </p:nvPicPr>
        <p:blipFill>
          <a:blip r:embed="rId3"/>
          <a:stretch>
            <a:fillRect/>
          </a:stretch>
        </p:blipFill>
        <p:spPr>
          <a:xfrm>
            <a:off x="3511531" y="128283"/>
            <a:ext cx="2460241" cy="2626888"/>
          </a:xfrm>
          <a:prstGeom prst="rect">
            <a:avLst/>
          </a:prstGeom>
        </p:spPr>
      </p:pic>
      <p:pic>
        <p:nvPicPr>
          <p:cNvPr id="7" name="图片 6"/>
          <p:cNvPicPr>
            <a:picLocks noChangeAspect="1"/>
          </p:cNvPicPr>
          <p:nvPr/>
        </p:nvPicPr>
        <p:blipFill>
          <a:blip r:embed="rId4" cstate="print"/>
          <a:stretch>
            <a:fillRect/>
          </a:stretch>
        </p:blipFill>
        <p:spPr>
          <a:xfrm>
            <a:off x="6646107" y="3126285"/>
            <a:ext cx="2152836" cy="2764857"/>
          </a:xfrm>
          <a:prstGeom prst="rect">
            <a:avLst/>
          </a:prstGeom>
        </p:spPr>
      </p:pic>
      <p:pic>
        <p:nvPicPr>
          <p:cNvPr id="8" name="图片 7"/>
          <p:cNvPicPr>
            <a:picLocks noChangeAspect="1"/>
          </p:cNvPicPr>
          <p:nvPr/>
        </p:nvPicPr>
        <p:blipFill>
          <a:blip r:embed="rId5"/>
          <a:stretch>
            <a:fillRect/>
          </a:stretch>
        </p:blipFill>
        <p:spPr>
          <a:xfrm>
            <a:off x="9327522" y="82074"/>
            <a:ext cx="2174366" cy="2702086"/>
          </a:xfrm>
          <a:prstGeom prst="rect">
            <a:avLst/>
          </a:prstGeom>
        </p:spPr>
      </p:pic>
      <p:pic>
        <p:nvPicPr>
          <p:cNvPr id="9" name="图片 8"/>
          <p:cNvPicPr>
            <a:picLocks noChangeAspect="1"/>
          </p:cNvPicPr>
          <p:nvPr/>
        </p:nvPicPr>
        <p:blipFill>
          <a:blip r:embed="rId6"/>
          <a:stretch>
            <a:fillRect/>
          </a:stretch>
        </p:blipFill>
        <p:spPr>
          <a:xfrm>
            <a:off x="9327522" y="3126285"/>
            <a:ext cx="2111104" cy="276658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3368" y="-230038"/>
            <a:ext cx="9372600" cy="1200416"/>
          </a:xfrm>
        </p:spPr>
        <p:txBody>
          <a:bodyPr/>
          <a:lstStyle/>
          <a:p>
            <a:r>
              <a:rPr lang="zh-CN" altLang="en-US" b="1" dirty="0" smtClean="0">
                <a:solidFill>
                  <a:srgbClr val="C00000"/>
                </a:solidFill>
              </a:rPr>
              <a:t>生活中的防火常识</a:t>
            </a:r>
            <a:endParaRPr lang="zh-SG" altLang="en-US" b="1" dirty="0">
              <a:solidFill>
                <a:srgbClr val="C00000"/>
              </a:solidFill>
            </a:endParaRPr>
          </a:p>
        </p:txBody>
      </p:sp>
      <p:sp>
        <p:nvSpPr>
          <p:cNvPr id="3" name="文本框 2"/>
          <p:cNvSpPr txBox="1"/>
          <p:nvPr/>
        </p:nvSpPr>
        <p:spPr>
          <a:xfrm>
            <a:off x="603849" y="1029419"/>
            <a:ext cx="11524891" cy="4708981"/>
          </a:xfrm>
          <a:prstGeom prst="rect">
            <a:avLst/>
          </a:prstGeom>
          <a:noFill/>
        </p:spPr>
        <p:txBody>
          <a:bodyPr wrap="square" rtlCol="0">
            <a:spAutoFit/>
          </a:bodyPr>
          <a:lstStyle/>
          <a:p>
            <a:pPr>
              <a:lnSpc>
                <a:spcPct val="150000"/>
              </a:lnSpc>
            </a:pPr>
            <a:r>
              <a:rPr lang="zh-CN" altLang="en-US" sz="2000" b="1" dirty="0">
                <a:latin typeface="华文仿宋" panose="02010600040101010101" pitchFamily="2" charset="-122"/>
                <a:ea typeface="华文仿宋" panose="02010600040101010101" pitchFamily="2" charset="-122"/>
              </a:rPr>
              <a:t>日常防火，防范于未然最重要。养成良好的生活习惯，掌握防火、用火安全常识，是最好的防范：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en-US" altLang="zh-CN" sz="2000" b="1" dirty="0">
                <a:latin typeface="华文仿宋" panose="02010600040101010101" pitchFamily="2" charset="-122"/>
                <a:ea typeface="华文仿宋" panose="02010600040101010101" pitchFamily="2" charset="-122"/>
              </a:rPr>
              <a:t>1</a:t>
            </a:r>
            <a:r>
              <a:rPr lang="zh-CN" altLang="en-US" sz="2000" b="1" dirty="0" smtClean="0">
                <a:latin typeface="华文仿宋" panose="02010600040101010101" pitchFamily="2" charset="-122"/>
                <a:ea typeface="华文仿宋" panose="02010600040101010101" pitchFamily="2" charset="-122"/>
              </a:rPr>
              <a:t>．不玩火、不玩弄电器设备。不乱用电，不烧垃圾树叶。</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en-US" altLang="zh-CN" sz="2000" b="1" dirty="0">
                <a:latin typeface="华文仿宋" panose="02010600040101010101" pitchFamily="2" charset="-122"/>
                <a:ea typeface="华文仿宋" panose="02010600040101010101" pitchFamily="2" charset="-122"/>
              </a:rPr>
              <a:t>2</a:t>
            </a:r>
            <a:r>
              <a:rPr lang="zh-CN" altLang="en-US" sz="2000" b="1" dirty="0" smtClean="0">
                <a:latin typeface="华文仿宋" panose="02010600040101010101" pitchFamily="2" charset="-122"/>
                <a:ea typeface="华文仿宋" panose="02010600040101010101" pitchFamily="2" charset="-122"/>
              </a:rPr>
              <a:t>、不放烟花爆竹，使用蚊香注意安全。不在严禁烟火的场所和人员密集场所使用明火和吸烟。</a:t>
            </a:r>
            <a:endParaRPr lang="en-US" altLang="zh-CN" sz="2000" b="1" dirty="0" smtClean="0">
              <a:latin typeface="华文仿宋" panose="02010600040101010101" pitchFamily="2" charset="-122"/>
              <a:ea typeface="华文仿宋" panose="02010600040101010101" pitchFamily="2" charset="-122"/>
            </a:endParaRPr>
          </a:p>
          <a:p>
            <a:pPr>
              <a:lnSpc>
                <a:spcPct val="150000"/>
              </a:lnSpc>
            </a:pPr>
            <a:r>
              <a:rPr lang="en-US" altLang="zh-CN" sz="2000" b="1" dirty="0" smtClean="0">
                <a:latin typeface="华文仿宋" panose="02010600040101010101" pitchFamily="2" charset="-122"/>
                <a:ea typeface="华文仿宋" panose="02010600040101010101" pitchFamily="2" charset="-122"/>
              </a:rPr>
              <a:t>3</a:t>
            </a:r>
            <a:r>
              <a:rPr lang="zh-CN" altLang="en-US" sz="2000" b="1" dirty="0" smtClean="0">
                <a:latin typeface="华文仿宋" panose="02010600040101010101" pitchFamily="2" charset="-122"/>
                <a:ea typeface="华文仿宋" panose="02010600040101010101" pitchFamily="2" charset="-122"/>
              </a:rPr>
              <a:t>．不携带易燃易爆危险品进入公共场所、乘坐公共交通工具。</a:t>
            </a:r>
            <a:endParaRPr lang="en-US" altLang="zh-CN" sz="2000" b="1" dirty="0" smtClean="0">
              <a:latin typeface="华文仿宋" panose="02010600040101010101" pitchFamily="2" charset="-122"/>
              <a:ea typeface="华文仿宋" panose="02010600040101010101" pitchFamily="2" charset="-122"/>
            </a:endParaRPr>
          </a:p>
          <a:p>
            <a:pPr>
              <a:lnSpc>
                <a:spcPct val="150000"/>
              </a:lnSpc>
            </a:pPr>
            <a:r>
              <a:rPr lang="en-US" altLang="zh-CN" sz="2000" b="1" dirty="0" smtClean="0">
                <a:latin typeface="华文仿宋" panose="02010600040101010101" pitchFamily="2" charset="-122"/>
                <a:ea typeface="华文仿宋" panose="02010600040101010101" pitchFamily="2" charset="-122"/>
              </a:rPr>
              <a:t>4</a:t>
            </a:r>
            <a:r>
              <a:rPr lang="zh-CN" altLang="en-US" sz="2000" b="1" dirty="0" smtClean="0">
                <a:latin typeface="华文仿宋" panose="02010600040101010101" pitchFamily="2" charset="-122"/>
                <a:ea typeface="华文仿宋" panose="02010600040101010101" pitchFamily="2" charset="-122"/>
              </a:rPr>
              <a:t>．不躺在床上或沙发上吸烟，不乱扔烟头。每次使用完液化石油气后要及时讲阀门开关关闭。</a:t>
            </a:r>
            <a:endParaRPr lang="en-US" altLang="zh-CN" sz="2000" b="1" dirty="0" smtClean="0">
              <a:latin typeface="华文仿宋" panose="02010600040101010101" pitchFamily="2" charset="-122"/>
              <a:ea typeface="华文仿宋" panose="02010600040101010101" pitchFamily="2" charset="-122"/>
            </a:endParaRPr>
          </a:p>
          <a:p>
            <a:pPr>
              <a:lnSpc>
                <a:spcPct val="150000"/>
              </a:lnSpc>
            </a:pPr>
            <a:r>
              <a:rPr lang="en-US" altLang="zh-CN" sz="2000" b="1" dirty="0" smtClean="0">
                <a:latin typeface="华文仿宋" panose="02010600040101010101" pitchFamily="2" charset="-122"/>
                <a:ea typeface="华文仿宋" panose="02010600040101010101" pitchFamily="2" charset="-122"/>
              </a:rPr>
              <a:t>5</a:t>
            </a:r>
            <a:r>
              <a:rPr lang="zh-CN" altLang="en-US" sz="2000" b="1" dirty="0" smtClean="0">
                <a:latin typeface="华文仿宋" panose="02010600040101010101" pitchFamily="2" charset="-122"/>
                <a:ea typeface="华文仿宋" panose="02010600040101010101" pitchFamily="2" charset="-122"/>
              </a:rPr>
              <a:t>．切勿在走廊、楼梯口等处堆放杂物，要保证通道和安全出口的畅通。</a:t>
            </a:r>
            <a:endParaRPr lang="en-US" altLang="zh-CN" sz="2000" b="1" dirty="0" smtClean="0">
              <a:latin typeface="华文仿宋" panose="02010600040101010101" pitchFamily="2" charset="-122"/>
              <a:ea typeface="华文仿宋" panose="02010600040101010101" pitchFamily="2" charset="-122"/>
            </a:endParaRPr>
          </a:p>
          <a:p>
            <a:pPr>
              <a:lnSpc>
                <a:spcPct val="150000"/>
              </a:lnSpc>
            </a:pPr>
            <a:r>
              <a:rPr lang="en-US" altLang="zh-CN" sz="2000" b="1" dirty="0" smtClean="0">
                <a:latin typeface="华文仿宋" panose="02010600040101010101" pitchFamily="2" charset="-122"/>
                <a:ea typeface="华文仿宋" panose="02010600040101010101" pitchFamily="2" charset="-122"/>
              </a:rPr>
              <a:t>6</a:t>
            </a:r>
            <a:r>
              <a:rPr lang="zh-CN" altLang="en-US" sz="2000" b="1" dirty="0" smtClean="0">
                <a:latin typeface="华文仿宋" panose="02010600040101010101" pitchFamily="2" charset="-122"/>
                <a:ea typeface="华文仿宋" panose="02010600040101010101" pitchFamily="2" charset="-122"/>
              </a:rPr>
              <a:t>．睡觉前要检查电器具是否断电，燃气阀门是否关闭，明火是否熄灭，如果发现燃气泄漏，要迅速关闭气源阀门，打开门窗通风，切勿触动电器开关和使用明火。</a:t>
            </a:r>
            <a:endParaRPr lang="en-US" altLang="zh-CN" sz="2000" b="1" dirty="0" smtClean="0">
              <a:latin typeface="华文仿宋" panose="02010600040101010101" pitchFamily="2" charset="-122"/>
              <a:ea typeface="华文仿宋" panose="02010600040101010101" pitchFamily="2" charset="-122"/>
            </a:endParaRPr>
          </a:p>
          <a:p>
            <a:pPr>
              <a:lnSpc>
                <a:spcPct val="150000"/>
              </a:lnSpc>
            </a:pPr>
            <a:r>
              <a:rPr lang="en-US" altLang="zh-CN" sz="2000" b="1" dirty="0" smtClean="0">
                <a:latin typeface="华文仿宋" panose="02010600040101010101" pitchFamily="2" charset="-122"/>
                <a:ea typeface="华文仿宋" panose="02010600040101010101" pitchFamily="2" charset="-122"/>
              </a:rPr>
              <a:t>                 7</a:t>
            </a:r>
            <a:r>
              <a:rPr lang="zh-CN" altLang="en-US" sz="2000" b="1" dirty="0" smtClean="0">
                <a:latin typeface="华文仿宋" panose="02010600040101010101" pitchFamily="2" charset="-122"/>
                <a:ea typeface="华文仿宋" panose="02010600040101010101" pitchFamily="2" charset="-122"/>
              </a:rPr>
              <a:t>．使用电蚊香，要放在远离纸、木桌等易燃物的地面上，电器不使用时，应该拔掉插头</a:t>
            </a:r>
            <a:r>
              <a:rPr lang="zh-CN" altLang="en-US" sz="2000" b="1" dirty="0">
                <a:latin typeface="华文仿宋" panose="02010600040101010101" pitchFamily="2" charset="-122"/>
                <a:ea typeface="华文仿宋" panose="02010600040101010101" pitchFamily="2" charset="-122"/>
              </a:rPr>
              <a:t>。</a:t>
            </a:r>
            <a:endParaRPr lang="en-US" altLang="zh-CN" sz="2000" b="1" dirty="0" smtClean="0">
              <a:latin typeface="华文仿宋" panose="02010600040101010101" pitchFamily="2" charset="-122"/>
              <a:ea typeface="华文仿宋" panose="02010600040101010101" pitchFamily="2" charset="-122"/>
            </a:endParaRPr>
          </a:p>
          <a:p>
            <a:pPr>
              <a:lnSpc>
                <a:spcPct val="150000"/>
              </a:lnSpc>
            </a:pPr>
            <a:r>
              <a:rPr lang="en-US" altLang="zh-CN" sz="2000" b="1" dirty="0" smtClean="0">
                <a:latin typeface="华文仿宋" panose="02010600040101010101" pitchFamily="2" charset="-122"/>
                <a:ea typeface="华文仿宋" panose="02010600040101010101" pitchFamily="2" charset="-122"/>
              </a:rPr>
              <a:t>                          8</a:t>
            </a:r>
            <a:r>
              <a:rPr lang="zh-CN" altLang="en-US" sz="2000" b="1" dirty="0" smtClean="0">
                <a:latin typeface="华文仿宋" panose="02010600040101010101" pitchFamily="2" charset="-122"/>
                <a:ea typeface="华文仿宋" panose="02010600040101010101" pitchFamily="2" charset="-122"/>
              </a:rPr>
              <a:t>．</a:t>
            </a:r>
            <a:r>
              <a:rPr lang="zh-CN" altLang="en-US" sz="2000" b="1" dirty="0">
                <a:latin typeface="华文仿宋" panose="02010600040101010101" pitchFamily="2" charset="-122"/>
                <a:ea typeface="华文仿宋" panose="02010600040101010101" pitchFamily="2" charset="-122"/>
              </a:rPr>
              <a:t>不能超负荷用电，不乱拉乱接电线。 </a:t>
            </a:r>
            <a:endParaRPr lang="zh-CN" altLang="en-US" sz="2000" b="1" dirty="0">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6153" y="-327804"/>
            <a:ext cx="9372600" cy="1200416"/>
          </a:xfrm>
        </p:spPr>
        <p:txBody>
          <a:bodyPr/>
          <a:lstStyle/>
          <a:p>
            <a:r>
              <a:rPr lang="zh-CN" altLang="en-US" b="1" dirty="0" smtClean="0">
                <a:solidFill>
                  <a:srgbClr val="C00000"/>
                </a:solidFill>
              </a:rPr>
              <a:t>火宅现场的逃生自救</a:t>
            </a:r>
            <a:endParaRPr lang="zh-SG" altLang="en-US" b="1" dirty="0">
              <a:solidFill>
                <a:srgbClr val="C00000"/>
              </a:solidFill>
            </a:endParaRPr>
          </a:p>
        </p:txBody>
      </p:sp>
      <p:sp>
        <p:nvSpPr>
          <p:cNvPr id="3" name="文本框 2"/>
          <p:cNvSpPr txBox="1"/>
          <p:nvPr/>
        </p:nvSpPr>
        <p:spPr>
          <a:xfrm>
            <a:off x="425570" y="1092679"/>
            <a:ext cx="11685917" cy="5632311"/>
          </a:xfrm>
          <a:prstGeom prst="rect">
            <a:avLst/>
          </a:prstGeom>
          <a:noFill/>
        </p:spPr>
        <p:txBody>
          <a:bodyPr wrap="square" rtlCol="0">
            <a:spAutoFit/>
          </a:bodyPr>
          <a:lstStyle/>
          <a:p>
            <a:pPr>
              <a:lnSpc>
                <a:spcPct val="150000"/>
              </a:lnSpc>
            </a:pPr>
            <a:r>
              <a:rPr lang="zh-CN" altLang="en-US" sz="2000" b="1" dirty="0">
                <a:latin typeface="华文仿宋" panose="02010600040101010101" pitchFamily="2" charset="-122"/>
                <a:ea typeface="华文仿宋" panose="02010600040101010101" pitchFamily="2" charset="-122"/>
              </a:rPr>
              <a:t>二、火灾现场的逃生自救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smtClean="0">
                <a:latin typeface="华文仿宋" panose="02010600040101010101" pitchFamily="2" charset="-122"/>
                <a:ea typeface="华文仿宋" panose="02010600040101010101" pitchFamily="2" charset="-122"/>
              </a:rPr>
              <a:t>第一</a:t>
            </a:r>
            <a:r>
              <a:rPr lang="zh-CN" altLang="en-US" sz="2000" b="1" dirty="0">
                <a:latin typeface="华文仿宋" panose="02010600040101010101" pitchFamily="2" charset="-122"/>
                <a:ea typeface="华文仿宋" panose="02010600040101010101" pitchFamily="2" charset="-122"/>
              </a:rPr>
              <a:t>：逃生预演，临危不乱。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a:latin typeface="华文仿宋" panose="02010600040101010101" pitchFamily="2" charset="-122"/>
                <a:ea typeface="华文仿宋" panose="02010600040101010101" pitchFamily="2" charset="-122"/>
              </a:rPr>
              <a:t>每个人对自己工作，学习或居住所在的建筑物的结构及逃生路径要做到了然于胸，必要时可集中组织应急逃生预演，使大家熟悉建筑物内的消防设施及自救逃生的方法。这样，火灾发生时，就不会觉得走投无路了。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a:latin typeface="华文仿宋" panose="02010600040101010101" pitchFamily="2" charset="-122"/>
                <a:ea typeface="华文仿宋" panose="02010600040101010101" pitchFamily="2" charset="-122"/>
              </a:rPr>
              <a:t>第二：熟悉环境，暗记出口。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a:latin typeface="华文仿宋" panose="02010600040101010101" pitchFamily="2" charset="-122"/>
                <a:ea typeface="华文仿宋" panose="02010600040101010101" pitchFamily="2" charset="-122"/>
              </a:rPr>
              <a:t>当你处在陌生的环境时，如入住酒店、商场购物、进入娱乐场所时，为了自身安全，务必留心疏散通道、安全出口及楼梯方位等，以便关键时候能尽快逃离现场。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smtClean="0">
                <a:latin typeface="华文仿宋" panose="02010600040101010101" pitchFamily="2" charset="-122"/>
                <a:ea typeface="华文仿宋" panose="02010600040101010101" pitchFamily="2" charset="-122"/>
              </a:rPr>
              <a:t>                           第三</a:t>
            </a:r>
            <a:r>
              <a:rPr lang="zh-CN" altLang="en-US" sz="2000" b="1" dirty="0">
                <a:latin typeface="华文仿宋" panose="02010600040101010101" pitchFamily="2" charset="-122"/>
                <a:ea typeface="华文仿宋" panose="02010600040101010101" pitchFamily="2" charset="-122"/>
              </a:rPr>
              <a:t>：通道出口，畅通无阻。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smtClean="0">
                <a:latin typeface="华文仿宋" panose="02010600040101010101" pitchFamily="2" charset="-122"/>
                <a:ea typeface="华文仿宋" panose="02010600040101010101" pitchFamily="2" charset="-122"/>
              </a:rPr>
              <a:t>                             楼梯</a:t>
            </a:r>
            <a:r>
              <a:rPr lang="zh-CN" altLang="en-US" sz="2000" b="1" dirty="0">
                <a:latin typeface="华文仿宋" panose="02010600040101010101" pitchFamily="2" charset="-122"/>
                <a:ea typeface="华文仿宋" panose="02010600040101010101" pitchFamily="2" charset="-122"/>
              </a:rPr>
              <a:t>、通道、安全出口等是火灾发生时最重要的逃生之路，应保证畅通无阻，切不可</a:t>
            </a:r>
            <a:r>
              <a:rPr lang="zh-CN" altLang="en-US" sz="2000" b="1" dirty="0" smtClean="0">
                <a:latin typeface="华文仿宋" panose="02010600040101010101" pitchFamily="2" charset="-122"/>
                <a:ea typeface="华文仿宋" panose="02010600040101010101" pitchFamily="2" charset="-122"/>
              </a:rPr>
              <a:t>堆                                                放                          放杂物</a:t>
            </a:r>
            <a:r>
              <a:rPr lang="zh-CN" altLang="en-US" sz="2000" b="1" dirty="0">
                <a:latin typeface="华文仿宋" panose="02010600040101010101" pitchFamily="2" charset="-122"/>
                <a:ea typeface="华文仿宋" panose="02010600040101010101" pitchFamily="2" charset="-122"/>
              </a:rPr>
              <a:t>或设闸上锁，以便紧急时能安全迅速地通过。  </a:t>
            </a:r>
            <a:endParaRPr lang="zh-CN" altLang="en-US" sz="2000" b="1" dirty="0">
              <a:latin typeface="华文仿宋" panose="02010600040101010101" pitchFamily="2" charset="-122"/>
              <a:ea typeface="华文仿宋" panose="02010600040101010101" pitchFamily="2" charset="-122"/>
            </a:endParaRPr>
          </a:p>
          <a:p>
            <a:pPr>
              <a:lnSpc>
                <a:spcPct val="150000"/>
              </a:lnSpc>
            </a:pPr>
            <a:r>
              <a:rPr lang="zh-CN" altLang="en-US" sz="2000" b="1" dirty="0" smtClean="0">
                <a:latin typeface="华文仿宋" panose="02010600040101010101" pitchFamily="2" charset="-122"/>
                <a:ea typeface="华文仿宋" panose="02010600040101010101" pitchFamily="2" charset="-122"/>
              </a:rPr>
              <a:t>                            第四</a:t>
            </a:r>
            <a:r>
              <a:rPr lang="zh-CN" altLang="en-US" sz="2000" b="1" dirty="0">
                <a:latin typeface="华文仿宋" panose="02010600040101010101" pitchFamily="2" charset="-122"/>
                <a:ea typeface="华文仿宋" panose="02010600040101010101" pitchFamily="2" charset="-122"/>
              </a:rPr>
              <a:t>：保持镇静，明辨方向，迅速撤离。</a:t>
            </a:r>
            <a:endParaRPr lang="zh-SG" altLang="en-US" sz="2000" b="1" dirty="0">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4137" y="-368061"/>
            <a:ext cx="9372600" cy="1200416"/>
          </a:xfrm>
        </p:spPr>
        <p:txBody>
          <a:bodyPr/>
          <a:lstStyle/>
          <a:p>
            <a:r>
              <a:rPr lang="zh-CN" altLang="en-US" b="1" dirty="0">
                <a:solidFill>
                  <a:srgbClr val="C00000"/>
                </a:solidFill>
              </a:rPr>
              <a:t>火</a:t>
            </a:r>
            <a:r>
              <a:rPr lang="zh-CN" altLang="en-US" b="1" dirty="0" smtClean="0">
                <a:solidFill>
                  <a:srgbClr val="C00000"/>
                </a:solidFill>
              </a:rPr>
              <a:t>宅逃生十一条：</a:t>
            </a:r>
            <a:endParaRPr lang="zh-SG" altLang="en-US" b="1" dirty="0">
              <a:solidFill>
                <a:srgbClr val="C00000"/>
              </a:solidFill>
            </a:endParaRPr>
          </a:p>
        </p:txBody>
      </p:sp>
      <p:sp>
        <p:nvSpPr>
          <p:cNvPr id="3" name="文本框 2"/>
          <p:cNvSpPr txBox="1"/>
          <p:nvPr/>
        </p:nvSpPr>
        <p:spPr>
          <a:xfrm>
            <a:off x="759125" y="832355"/>
            <a:ext cx="11582399" cy="5447645"/>
          </a:xfrm>
          <a:prstGeom prst="rect">
            <a:avLst/>
          </a:prstGeom>
          <a:noFill/>
        </p:spPr>
        <p:txBody>
          <a:bodyPr wrap="square" rtlCol="0">
            <a:spAutoFit/>
          </a:bodyPr>
          <a:lstStyle/>
          <a:p>
            <a:pPr>
              <a:lnSpc>
                <a:spcPct val="150000"/>
              </a:lnSpc>
            </a:pPr>
            <a:r>
              <a:rPr lang="en-US" altLang="zh-CN" sz="2400" b="1" dirty="0" smtClean="0">
                <a:latin typeface="华文仿宋" panose="02010600040101010101" pitchFamily="2" charset="-122"/>
                <a:ea typeface="华文仿宋" panose="02010600040101010101" pitchFamily="2" charset="-122"/>
              </a:rPr>
              <a:t>1</a:t>
            </a:r>
            <a:r>
              <a:rPr lang="zh-CN" altLang="en-US" sz="2400" b="1" dirty="0" smtClean="0">
                <a:latin typeface="华文仿宋" panose="02010600040101010101" pitchFamily="2" charset="-122"/>
                <a:ea typeface="华文仿宋" panose="02010600040101010101" pitchFamily="2" charset="-122"/>
              </a:rPr>
              <a:t>、保持冷静的头脑和稳定的心态。</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2</a:t>
            </a:r>
            <a:r>
              <a:rPr lang="zh-CN" altLang="en-US" sz="2400" b="1" dirty="0" smtClean="0">
                <a:latin typeface="华文仿宋" panose="02010600040101010101" pitchFamily="2" charset="-122"/>
                <a:ea typeface="华文仿宋" panose="02010600040101010101" pitchFamily="2" charset="-122"/>
              </a:rPr>
              <a:t>、迅速的撤离危险区，不要贪念财物。</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3</a:t>
            </a:r>
            <a:r>
              <a:rPr lang="zh-CN" altLang="en-US" sz="2400" b="1" dirty="0" smtClean="0">
                <a:latin typeface="华文仿宋" panose="02010600040101010101" pitchFamily="2" charset="-122"/>
                <a:ea typeface="华文仿宋" panose="02010600040101010101" pitchFamily="2" charset="-122"/>
              </a:rPr>
              <a:t>、</a:t>
            </a:r>
            <a:r>
              <a:rPr lang="zh-CN" altLang="en-US" sz="2400" b="1" dirty="0">
                <a:latin typeface="华文仿宋" panose="02010600040101010101" pitchFamily="2" charset="-122"/>
                <a:ea typeface="华文仿宋" panose="02010600040101010101" pitchFamily="2" charset="-122"/>
              </a:rPr>
              <a:t>火</a:t>
            </a:r>
            <a:r>
              <a:rPr lang="zh-CN" altLang="en-US" sz="2400" b="1" dirty="0" smtClean="0">
                <a:latin typeface="华文仿宋" panose="02010600040101010101" pitchFamily="2" charset="-122"/>
                <a:ea typeface="华文仿宋" panose="02010600040101010101" pitchFamily="2" charset="-122"/>
              </a:rPr>
              <a:t>宅时不能钻到阁楼、床底、大橱柜内。火势不大时，要披上浸湿的衣服、窗帘或浴巾向外冲。</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4</a:t>
            </a:r>
            <a:r>
              <a:rPr lang="zh-CN" altLang="en-US" sz="2400" b="1" dirty="0" smtClean="0">
                <a:latin typeface="华文仿宋" panose="02010600040101010101" pitchFamily="2" charset="-122"/>
                <a:ea typeface="华文仿宋" panose="02010600040101010101" pitchFamily="2" charset="-122"/>
              </a:rPr>
              <a:t>、加强个人防护，用湿毛巾捂住嘴巴和鼻子，防止或减少烟气的侵害。</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5</a:t>
            </a:r>
            <a:r>
              <a:rPr lang="zh-CN" altLang="en-US" sz="2400" b="1" dirty="0" smtClean="0">
                <a:latin typeface="华文仿宋" panose="02010600040101010101" pitchFamily="2" charset="-122"/>
                <a:ea typeface="华文仿宋" panose="02010600040101010101" pitchFamily="2" charset="-122"/>
              </a:rPr>
              <a:t>、穿过烟火区时，要爬行或尽量使身体贴近地面。</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6</a:t>
            </a:r>
            <a:r>
              <a:rPr lang="zh-CN" altLang="en-US" sz="2400" b="1" dirty="0" smtClean="0">
                <a:latin typeface="华文仿宋" panose="02010600040101010101" pitchFamily="2" charset="-122"/>
                <a:ea typeface="华文仿宋" panose="02010600040101010101" pitchFamily="2" charset="-122"/>
              </a:rPr>
              <a:t>、千万不要乘坐电梯逃生。</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7</a:t>
            </a:r>
            <a:r>
              <a:rPr lang="zh-CN" altLang="en-US" sz="2400" b="1" dirty="0" smtClean="0">
                <a:latin typeface="华文仿宋" panose="02010600040101010101" pitchFamily="2" charset="-122"/>
                <a:ea typeface="华文仿宋" panose="02010600040101010101" pitchFamily="2" charset="-122"/>
              </a:rPr>
              <a:t>、身上着火可就地打滚或用厚重的衣物、窗帘等压灭火焰，不可奔跑。</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8</a:t>
            </a:r>
            <a:r>
              <a:rPr lang="zh-CN" altLang="en-US" sz="2400" b="1" dirty="0" smtClean="0">
                <a:latin typeface="华文仿宋" panose="02010600040101010101" pitchFamily="2" charset="-122"/>
                <a:ea typeface="华文仿宋" panose="02010600040101010101" pitchFamily="2" charset="-122"/>
              </a:rPr>
              <a:t>、不能随便开启门窗，以避免火势迅速发展。</a:t>
            </a:r>
            <a:endParaRPr lang="en-US" altLang="zh-CN" sz="2400" b="1" dirty="0" smtClean="0">
              <a:latin typeface="华文仿宋" panose="02010600040101010101" pitchFamily="2" charset="-122"/>
              <a:ea typeface="华文仿宋" panose="02010600040101010101" pitchFamily="2" charset="-122"/>
            </a:endParaRPr>
          </a:p>
          <a:p>
            <a:r>
              <a:rPr lang="en-US" altLang="zh-CN" sz="2400" b="1" dirty="0" smtClean="0">
                <a:latin typeface="华文仿宋" panose="02010600040101010101" pitchFamily="2" charset="-122"/>
                <a:ea typeface="华文仿宋" panose="02010600040101010101" pitchFamily="2" charset="-122"/>
              </a:rPr>
              <a:t>9</a:t>
            </a:r>
            <a:r>
              <a:rPr lang="zh-CN" altLang="en-US" sz="2400" b="1" dirty="0" smtClean="0">
                <a:latin typeface="华文仿宋" panose="02010600040101010101" pitchFamily="2" charset="-122"/>
                <a:ea typeface="华文仿宋" panose="02010600040101010101" pitchFamily="2" charset="-122"/>
              </a:rPr>
              <a:t>、不要惊惶失措，盲目跳楼逃生。</a:t>
            </a:r>
            <a:endParaRPr lang="en-US" altLang="zh-CN" sz="2400" b="1" dirty="0" smtClean="0">
              <a:latin typeface="华文仿宋" panose="02010600040101010101" pitchFamily="2" charset="-122"/>
              <a:ea typeface="华文仿宋" panose="02010600040101010101" pitchFamily="2" charset="-122"/>
            </a:endParaRPr>
          </a:p>
          <a:p>
            <a:pPr algn="ctr"/>
            <a:r>
              <a:rPr lang="en-US" altLang="zh-CN" sz="2400" b="1" dirty="0" smtClean="0">
                <a:latin typeface="华文仿宋" panose="02010600040101010101" pitchFamily="2" charset="-122"/>
                <a:ea typeface="华文仿宋" panose="02010600040101010101" pitchFamily="2" charset="-122"/>
              </a:rPr>
              <a:t>     10</a:t>
            </a:r>
            <a:r>
              <a:rPr lang="zh-CN" altLang="en-US" sz="2400" b="1" dirty="0" smtClean="0">
                <a:latin typeface="华文仿宋" panose="02010600040101010101" pitchFamily="2" charset="-122"/>
                <a:ea typeface="华文仿宋" panose="02010600040101010101" pitchFamily="2" charset="-122"/>
              </a:rPr>
              <a:t>、若逃生之路被火封锁，在无奈的情况下，退回室内，最好在卫生间关闭门窗，           不断向门窗浇水。</a:t>
            </a:r>
            <a:endParaRPr lang="en-US" altLang="zh-CN" sz="2400" b="1" dirty="0" smtClean="0">
              <a:latin typeface="华文仿宋" panose="02010600040101010101" pitchFamily="2" charset="-122"/>
              <a:ea typeface="华文仿宋" panose="02010600040101010101" pitchFamily="2" charset="-122"/>
            </a:endParaRPr>
          </a:p>
          <a:p>
            <a:pPr algn="r"/>
            <a:r>
              <a:rPr lang="en-US" altLang="zh-CN" sz="2400" b="1" dirty="0" smtClean="0">
                <a:latin typeface="华文仿宋" panose="02010600040101010101" pitchFamily="2" charset="-122"/>
                <a:ea typeface="华文仿宋" panose="02010600040101010101" pitchFamily="2" charset="-122"/>
              </a:rPr>
              <a:t>                11</a:t>
            </a:r>
            <a:r>
              <a:rPr lang="zh-CN" altLang="en-US" sz="2400" b="1" dirty="0" smtClean="0">
                <a:latin typeface="华文仿宋" panose="02010600040101010101" pitchFamily="2" charset="-122"/>
                <a:ea typeface="华文仿宋" panose="02010600040101010101" pitchFamily="2" charset="-122"/>
              </a:rPr>
              <a:t>、身处高层建筑被火围困时，可向室外抛至沙发垫、枕头等小物品，或者利用镜子反光向外发出求救信号。晚上可利用手电向外发出求救信号。</a:t>
            </a:r>
            <a:endParaRPr lang="zh-SG" altLang="en-US" sz="2400" b="1" dirty="0">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364" y="-304800"/>
            <a:ext cx="9372600" cy="1200416"/>
          </a:xfrm>
        </p:spPr>
        <p:txBody>
          <a:bodyPr/>
          <a:lstStyle/>
          <a:p>
            <a:r>
              <a:rPr lang="zh-CN" altLang="en-US" b="1" dirty="0" smtClean="0">
                <a:solidFill>
                  <a:srgbClr val="C00000"/>
                </a:solidFill>
              </a:rPr>
              <a:t>如何报火警电话</a:t>
            </a:r>
            <a:r>
              <a:rPr lang="en-US" altLang="zh-CN" b="1" dirty="0" smtClean="0">
                <a:solidFill>
                  <a:srgbClr val="C00000"/>
                </a:solidFill>
              </a:rPr>
              <a:t>119</a:t>
            </a:r>
            <a:r>
              <a:rPr lang="zh-CN" altLang="en-US" b="1" dirty="0" smtClean="0">
                <a:solidFill>
                  <a:srgbClr val="C00000"/>
                </a:solidFill>
              </a:rPr>
              <a:t>？</a:t>
            </a:r>
            <a:endParaRPr lang="zh-SG" altLang="en-US" b="1" dirty="0">
              <a:solidFill>
                <a:srgbClr val="C00000"/>
              </a:solidFill>
            </a:endParaRPr>
          </a:p>
        </p:txBody>
      </p:sp>
      <p:sp>
        <p:nvSpPr>
          <p:cNvPr id="3" name="文本框 2"/>
          <p:cNvSpPr txBox="1"/>
          <p:nvPr/>
        </p:nvSpPr>
        <p:spPr>
          <a:xfrm>
            <a:off x="356558" y="1125654"/>
            <a:ext cx="11789434" cy="3683060"/>
          </a:xfrm>
          <a:prstGeom prst="rect">
            <a:avLst/>
          </a:prstGeom>
          <a:noFill/>
        </p:spPr>
        <p:txBody>
          <a:bodyPr wrap="square" rtlCol="0">
            <a:spAutoFit/>
          </a:bodyPr>
          <a:lstStyle/>
          <a:p>
            <a:pPr>
              <a:lnSpc>
                <a:spcPts val="4000"/>
              </a:lnSpc>
            </a:pPr>
            <a:r>
              <a:rPr lang="en-US" altLang="zh-CN" sz="2400" b="1" dirty="0" smtClean="0">
                <a:latin typeface="华文仿宋" panose="02010600040101010101" pitchFamily="2" charset="-122"/>
                <a:ea typeface="华文仿宋" panose="02010600040101010101" pitchFamily="2" charset="-122"/>
              </a:rPr>
              <a:t>1</a:t>
            </a:r>
            <a:r>
              <a:rPr lang="zh-CN" altLang="en-US" sz="2400" b="1" dirty="0" smtClean="0">
                <a:latin typeface="华文仿宋" panose="02010600040101010101" pitchFamily="2" charset="-122"/>
                <a:ea typeface="华文仿宋" panose="02010600040101010101" pitchFamily="2" charset="-122"/>
              </a:rPr>
              <a:t>、火警电话是：</a:t>
            </a:r>
            <a:r>
              <a:rPr lang="en-US" altLang="zh-CN" sz="2400" b="1" dirty="0" smtClean="0">
                <a:solidFill>
                  <a:srgbClr val="FF0000"/>
                </a:solidFill>
                <a:latin typeface="华文仿宋" panose="02010600040101010101" pitchFamily="2" charset="-122"/>
                <a:ea typeface="华文仿宋" panose="02010600040101010101" pitchFamily="2" charset="-122"/>
              </a:rPr>
              <a:t>119</a:t>
            </a:r>
            <a:r>
              <a:rPr lang="zh-CN" altLang="en-US" sz="2400" b="1" dirty="0" smtClean="0">
                <a:solidFill>
                  <a:srgbClr val="FF0000"/>
                </a:solidFill>
                <a:latin typeface="华文仿宋" panose="02010600040101010101" pitchFamily="2" charset="-122"/>
                <a:ea typeface="华文仿宋" panose="02010600040101010101" pitchFamily="2" charset="-122"/>
              </a:rPr>
              <a:t>。</a:t>
            </a:r>
            <a:endParaRPr lang="en-US" altLang="zh-CN" sz="2400" b="1" dirty="0" smtClean="0">
              <a:solidFill>
                <a:srgbClr val="FF0000"/>
              </a:solidFill>
              <a:latin typeface="华文仿宋" panose="02010600040101010101" pitchFamily="2" charset="-122"/>
              <a:ea typeface="华文仿宋" panose="02010600040101010101" pitchFamily="2" charset="-122"/>
            </a:endParaRPr>
          </a:p>
          <a:p>
            <a:pPr>
              <a:lnSpc>
                <a:spcPts val="4000"/>
              </a:lnSpc>
            </a:pPr>
            <a:r>
              <a:rPr lang="en-US" altLang="zh-CN" sz="2400" b="1" dirty="0" smtClean="0">
                <a:latin typeface="华文仿宋" panose="02010600040101010101" pitchFamily="2" charset="-122"/>
                <a:ea typeface="华文仿宋" panose="02010600040101010101" pitchFamily="2" charset="-122"/>
              </a:rPr>
              <a:t>2</a:t>
            </a:r>
            <a:r>
              <a:rPr lang="zh-CN" altLang="en-US" sz="2400" b="1" dirty="0" smtClean="0">
                <a:latin typeface="华文仿宋" panose="02010600040101010101" pitchFamily="2" charset="-122"/>
                <a:ea typeface="华文仿宋" panose="02010600040101010101" pitchFamily="2" charset="-122"/>
              </a:rPr>
              <a:t>、火警</a:t>
            </a:r>
            <a:r>
              <a:rPr lang="zh-CN" altLang="en-US" sz="2400" b="1" dirty="0">
                <a:latin typeface="华文仿宋" panose="02010600040101010101" pitchFamily="2" charset="-122"/>
                <a:ea typeface="华文仿宋" panose="02010600040101010101" pitchFamily="2" charset="-122"/>
              </a:rPr>
              <a:t>电话打通后，应讲清楚着火单位，所在区县，街道，门牌或乡村的详细地址。</a:t>
            </a:r>
            <a:endParaRPr lang="zh-CN" altLang="en-US" sz="2400" b="1" dirty="0">
              <a:latin typeface="华文仿宋" panose="02010600040101010101" pitchFamily="2" charset="-122"/>
              <a:ea typeface="华文仿宋" panose="02010600040101010101" pitchFamily="2" charset="-122"/>
            </a:endParaRPr>
          </a:p>
          <a:p>
            <a:pPr>
              <a:lnSpc>
                <a:spcPts val="4000"/>
              </a:lnSpc>
            </a:pPr>
            <a:r>
              <a:rPr lang="en-US" altLang="zh-CN" sz="2400" b="1" dirty="0" smtClean="0">
                <a:latin typeface="华文仿宋" panose="02010600040101010101" pitchFamily="2" charset="-122"/>
                <a:ea typeface="华文仿宋" panose="02010600040101010101" pitchFamily="2" charset="-122"/>
              </a:rPr>
              <a:t>3</a:t>
            </a:r>
            <a:r>
              <a:rPr lang="zh-CN" altLang="en-US" sz="2400" b="1" dirty="0" smtClean="0">
                <a:latin typeface="华文仿宋" panose="02010600040101010101" pitchFamily="2" charset="-122"/>
                <a:ea typeface="华文仿宋" panose="02010600040101010101" pitchFamily="2" charset="-122"/>
              </a:rPr>
              <a:t>、要</a:t>
            </a:r>
            <a:r>
              <a:rPr lang="zh-CN" altLang="en-US" sz="2400" b="1" dirty="0">
                <a:latin typeface="华文仿宋" panose="02010600040101010101" pitchFamily="2" charset="-122"/>
                <a:ea typeface="华文仿宋" panose="02010600040101010101" pitchFamily="2" charset="-122"/>
              </a:rPr>
              <a:t>讲清什么东西着火，火势怎样。</a:t>
            </a:r>
            <a:endParaRPr lang="zh-CN" altLang="en-US" sz="2400" b="1" dirty="0">
              <a:latin typeface="华文仿宋" panose="02010600040101010101" pitchFamily="2" charset="-122"/>
              <a:ea typeface="华文仿宋" panose="02010600040101010101" pitchFamily="2" charset="-122"/>
            </a:endParaRPr>
          </a:p>
          <a:p>
            <a:pPr>
              <a:lnSpc>
                <a:spcPts val="4000"/>
              </a:lnSpc>
            </a:pPr>
            <a:r>
              <a:rPr lang="en-US" altLang="zh-CN" sz="2400" b="1" dirty="0" smtClean="0">
                <a:latin typeface="华文仿宋" panose="02010600040101010101" pitchFamily="2" charset="-122"/>
                <a:ea typeface="华文仿宋" panose="02010600040101010101" pitchFamily="2" charset="-122"/>
              </a:rPr>
              <a:t>4</a:t>
            </a:r>
            <a:r>
              <a:rPr lang="zh-CN" altLang="en-US" sz="2400" b="1" dirty="0" smtClean="0">
                <a:latin typeface="华文仿宋" panose="02010600040101010101" pitchFamily="2" charset="-122"/>
                <a:ea typeface="华文仿宋" panose="02010600040101010101" pitchFamily="2" charset="-122"/>
              </a:rPr>
              <a:t>、要</a:t>
            </a:r>
            <a:r>
              <a:rPr lang="zh-CN" altLang="en-US" sz="2400" b="1" dirty="0">
                <a:latin typeface="华文仿宋" panose="02010600040101010101" pitchFamily="2" charset="-122"/>
                <a:ea typeface="华文仿宋" panose="02010600040101010101" pitchFamily="2" charset="-122"/>
              </a:rPr>
              <a:t>讲清是平房还是楼房，最好能讲清起火部位，燃烧物质和燃烧情况。</a:t>
            </a:r>
            <a:endParaRPr lang="zh-CN" altLang="en-US" sz="2400" b="1" dirty="0">
              <a:latin typeface="华文仿宋" panose="02010600040101010101" pitchFamily="2" charset="-122"/>
              <a:ea typeface="华文仿宋" panose="02010600040101010101" pitchFamily="2" charset="-122"/>
            </a:endParaRPr>
          </a:p>
          <a:p>
            <a:pPr>
              <a:lnSpc>
                <a:spcPts val="4000"/>
              </a:lnSpc>
            </a:pPr>
            <a:r>
              <a:rPr lang="en-US" altLang="zh-CN" sz="2400" b="1" dirty="0" smtClean="0">
                <a:latin typeface="华文仿宋" panose="02010600040101010101" pitchFamily="2" charset="-122"/>
                <a:ea typeface="华文仿宋" panose="02010600040101010101" pitchFamily="2" charset="-122"/>
              </a:rPr>
              <a:t>5</a:t>
            </a:r>
            <a:r>
              <a:rPr lang="zh-CN" altLang="en-US" sz="2400" b="1" dirty="0" smtClean="0">
                <a:latin typeface="华文仿宋" panose="02010600040101010101" pitchFamily="2" charset="-122"/>
                <a:ea typeface="华文仿宋" panose="02010600040101010101" pitchFamily="2" charset="-122"/>
              </a:rPr>
              <a:t>、报警</a:t>
            </a:r>
            <a:r>
              <a:rPr lang="zh-CN" altLang="en-US" sz="2400" b="1" dirty="0">
                <a:latin typeface="华文仿宋" panose="02010600040101010101" pitchFamily="2" charset="-122"/>
                <a:ea typeface="华文仿宋" panose="02010600040101010101" pitchFamily="2" charset="-122"/>
              </a:rPr>
              <a:t>人要讲清自己姓名，工作单位和电话号码。</a:t>
            </a:r>
            <a:endParaRPr lang="zh-CN" altLang="en-US" sz="2400" b="1" dirty="0">
              <a:latin typeface="华文仿宋" panose="02010600040101010101" pitchFamily="2" charset="-122"/>
              <a:ea typeface="华文仿宋" panose="02010600040101010101" pitchFamily="2" charset="-122"/>
            </a:endParaRPr>
          </a:p>
          <a:p>
            <a:pPr>
              <a:lnSpc>
                <a:spcPts val="4000"/>
              </a:lnSpc>
            </a:pPr>
            <a:r>
              <a:rPr lang="en-US" altLang="zh-CN" sz="2400" b="1" dirty="0" smtClean="0">
                <a:latin typeface="华文仿宋" panose="02010600040101010101" pitchFamily="2" charset="-122"/>
                <a:ea typeface="华文仿宋" panose="02010600040101010101" pitchFamily="2" charset="-122"/>
              </a:rPr>
              <a:t>6</a:t>
            </a:r>
            <a:r>
              <a:rPr lang="zh-CN" altLang="en-US" sz="2400" b="1" dirty="0" smtClean="0">
                <a:latin typeface="华文仿宋" panose="02010600040101010101" pitchFamily="2" charset="-122"/>
                <a:ea typeface="华文仿宋" panose="02010600040101010101" pitchFamily="2" charset="-122"/>
              </a:rPr>
              <a:t>、报警</a:t>
            </a:r>
            <a:r>
              <a:rPr lang="zh-CN" altLang="en-US" sz="2400" b="1" dirty="0">
                <a:latin typeface="华文仿宋" panose="02010600040101010101" pitchFamily="2" charset="-122"/>
                <a:ea typeface="华文仿宋" panose="02010600040101010101" pitchFamily="2" charset="-122"/>
              </a:rPr>
              <a:t>后要派专人到街道路口或村口等候消防车到指引消防车去火场的道路，以便迅速，准确到达起火地点</a:t>
            </a:r>
            <a:r>
              <a:rPr lang="zh-CN" altLang="en-US" sz="2400" b="1" dirty="0" smtClean="0">
                <a:latin typeface="华文仿宋" panose="02010600040101010101" pitchFamily="2" charset="-122"/>
                <a:ea typeface="华文仿宋" panose="02010600040101010101" pitchFamily="2" charset="-122"/>
              </a:rPr>
              <a:t>。</a:t>
            </a:r>
            <a:endParaRPr lang="en-US" altLang="zh-CN" sz="2400" b="1" dirty="0" smtClean="0">
              <a:solidFill>
                <a:srgbClr val="FF0000"/>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5533" y="149524"/>
            <a:ext cx="6935638" cy="615553"/>
          </a:xfrm>
          <a:prstGeom prst="rect">
            <a:avLst/>
          </a:prstGeom>
          <a:noFill/>
        </p:spPr>
        <p:txBody>
          <a:bodyPr wrap="square" rtlCol="0">
            <a:spAutoFit/>
          </a:bodyPr>
          <a:lstStyle/>
          <a:p>
            <a:r>
              <a:rPr lang="zh-CN" altLang="en-US" sz="3400" b="1" dirty="0">
                <a:solidFill>
                  <a:srgbClr val="C00000"/>
                </a:solidFill>
                <a:latin typeface="微软雅黑" panose="020B0503020204020204" pitchFamily="34" charset="-122"/>
                <a:ea typeface="微软雅黑" panose="020B0503020204020204" pitchFamily="34" charset="-122"/>
              </a:rPr>
              <a:t>火</a:t>
            </a:r>
            <a:r>
              <a:rPr lang="zh-CN" altLang="en-US" sz="3400" b="1" dirty="0" smtClean="0">
                <a:solidFill>
                  <a:srgbClr val="C00000"/>
                </a:solidFill>
                <a:latin typeface="微软雅黑" panose="020B0503020204020204" pitchFamily="34" charset="-122"/>
                <a:ea typeface="微软雅黑" panose="020B0503020204020204" pitchFamily="34" charset="-122"/>
              </a:rPr>
              <a:t>宅疏散：冷静、有序、迅速</a:t>
            </a:r>
            <a:endParaRPr lang="zh-SG" altLang="en-US" sz="3400" b="1" dirty="0">
              <a:solidFill>
                <a:srgbClr val="C00000"/>
              </a:solidFill>
              <a:latin typeface="微软雅黑" panose="020B0503020204020204" pitchFamily="34" charset="-122"/>
              <a:ea typeface="微软雅黑" panose="020B0503020204020204" pitchFamily="34" charset="-122"/>
            </a:endParaRPr>
          </a:p>
        </p:txBody>
      </p:sp>
      <p:sp>
        <p:nvSpPr>
          <p:cNvPr id="8" name="圆角矩形 7"/>
          <p:cNvSpPr/>
          <p:nvPr/>
        </p:nvSpPr>
        <p:spPr>
          <a:xfrm>
            <a:off x="3351147" y="1382706"/>
            <a:ext cx="4784785" cy="3237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chemeClr val="tx2"/>
                </a:solidFill>
                <a:latin typeface="华文仿宋" panose="02010600040101010101" pitchFamily="2" charset="-122"/>
                <a:ea typeface="华文仿宋" panose="02010600040101010101" pitchFamily="2" charset="-122"/>
              </a:rPr>
              <a:t>从</a:t>
            </a:r>
            <a:r>
              <a:rPr lang="zh-CN" altLang="en-US" sz="4400" b="1" dirty="0" smtClean="0">
                <a:solidFill>
                  <a:srgbClr val="FF0000"/>
                </a:solidFill>
                <a:latin typeface="华文仿宋" panose="02010600040101010101" pitchFamily="2" charset="-122"/>
                <a:ea typeface="华文仿宋" panose="02010600040101010101" pitchFamily="2" charset="-122"/>
              </a:rPr>
              <a:t>前后门、有序、小跑</a:t>
            </a:r>
            <a:r>
              <a:rPr lang="zh-CN" altLang="en-US" sz="4400" b="1" dirty="0" smtClean="0">
                <a:solidFill>
                  <a:schemeClr val="tx2"/>
                </a:solidFill>
                <a:latin typeface="华文仿宋" panose="02010600040101010101" pitchFamily="2" charset="-122"/>
                <a:ea typeface="华文仿宋" panose="02010600040101010101" pitchFamily="2" charset="-122"/>
              </a:rPr>
              <a:t>出教室。</a:t>
            </a:r>
            <a:endParaRPr lang="zh-SG" altLang="en-US" sz="4400" b="1" dirty="0">
              <a:solidFill>
                <a:schemeClr val="tx2"/>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5533" y="149524"/>
            <a:ext cx="6935638" cy="615553"/>
          </a:xfrm>
          <a:prstGeom prst="rect">
            <a:avLst/>
          </a:prstGeom>
          <a:noFill/>
        </p:spPr>
        <p:txBody>
          <a:bodyPr wrap="square" rtlCol="0">
            <a:spAutoFit/>
          </a:bodyPr>
          <a:lstStyle/>
          <a:p>
            <a:r>
              <a:rPr lang="zh-CN" altLang="en-US" sz="3400" b="1" dirty="0">
                <a:solidFill>
                  <a:srgbClr val="C00000"/>
                </a:solidFill>
                <a:latin typeface="微软雅黑" panose="020B0503020204020204" pitchFamily="34" charset="-122"/>
                <a:ea typeface="微软雅黑" panose="020B0503020204020204" pitchFamily="34" charset="-122"/>
              </a:rPr>
              <a:t>火</a:t>
            </a:r>
            <a:r>
              <a:rPr lang="zh-CN" altLang="en-US" sz="3400" b="1" dirty="0" smtClean="0">
                <a:solidFill>
                  <a:srgbClr val="C00000"/>
                </a:solidFill>
                <a:latin typeface="微软雅黑" panose="020B0503020204020204" pitchFamily="34" charset="-122"/>
                <a:ea typeface="微软雅黑" panose="020B0503020204020204" pitchFamily="34" charset="-122"/>
              </a:rPr>
              <a:t>宅疏散：冷静、有序、迅速</a:t>
            </a:r>
            <a:endParaRPr lang="zh-SG" altLang="en-US" sz="3400" b="1" dirty="0">
              <a:solidFill>
                <a:srgbClr val="C00000"/>
              </a:solidFill>
              <a:latin typeface="微软雅黑" panose="020B0503020204020204" pitchFamily="34" charset="-122"/>
              <a:ea typeface="微软雅黑" panose="020B0503020204020204" pitchFamily="34" charset="-122"/>
            </a:endParaRPr>
          </a:p>
        </p:txBody>
      </p:sp>
      <p:sp>
        <p:nvSpPr>
          <p:cNvPr id="8" name="圆角矩形 7"/>
          <p:cNvSpPr/>
          <p:nvPr/>
        </p:nvSpPr>
        <p:spPr>
          <a:xfrm>
            <a:off x="7050657" y="1472241"/>
            <a:ext cx="4784785" cy="3237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chemeClr val="tx2"/>
                </a:solidFill>
                <a:latin typeface="华文仿宋" panose="02010600040101010101" pitchFamily="2" charset="-122"/>
                <a:ea typeface="华文仿宋" panose="02010600040101010101" pitchFamily="2" charset="-122"/>
              </a:rPr>
              <a:t>用一只手</a:t>
            </a:r>
            <a:r>
              <a:rPr lang="zh-CN" altLang="en-US" sz="4400" b="1" dirty="0" smtClean="0">
                <a:solidFill>
                  <a:srgbClr val="FF0000"/>
                </a:solidFill>
                <a:latin typeface="华文仿宋" panose="02010600040101010101" pitchFamily="2" charset="-122"/>
                <a:ea typeface="华文仿宋" panose="02010600040101010101" pitchFamily="2" charset="-122"/>
              </a:rPr>
              <a:t>捂住口鼻，</a:t>
            </a:r>
            <a:r>
              <a:rPr lang="zh-CN" altLang="en-US" sz="4400" b="1" dirty="0" smtClean="0">
                <a:solidFill>
                  <a:schemeClr val="tx2"/>
                </a:solidFill>
                <a:latin typeface="华文仿宋" panose="02010600040101010101" pitchFamily="2" charset="-122"/>
                <a:ea typeface="华文仿宋" panose="02010600040101010101" pitchFamily="2" charset="-122"/>
              </a:rPr>
              <a:t>另一只手</a:t>
            </a:r>
            <a:r>
              <a:rPr lang="zh-CN" altLang="en-US" sz="4400" b="1" dirty="0" smtClean="0">
                <a:solidFill>
                  <a:srgbClr val="FF0000"/>
                </a:solidFill>
                <a:latin typeface="华文仿宋" panose="02010600040101010101" pitchFamily="2" charset="-122"/>
                <a:ea typeface="华文仿宋" panose="02010600040101010101" pitchFamily="2" charset="-122"/>
              </a:rPr>
              <a:t>保护头部，</a:t>
            </a:r>
            <a:r>
              <a:rPr lang="zh-CN" altLang="en-US" sz="4400" b="1" dirty="0" smtClean="0">
                <a:solidFill>
                  <a:schemeClr val="tx2"/>
                </a:solidFill>
                <a:latin typeface="华文仿宋" panose="02010600040101010101" pitchFamily="2" charset="-122"/>
                <a:ea typeface="华文仿宋" panose="02010600040101010101" pitchFamily="2" charset="-122"/>
              </a:rPr>
              <a:t>身体</a:t>
            </a:r>
            <a:r>
              <a:rPr lang="zh-CN" altLang="en-US" sz="4400" b="1" dirty="0" smtClean="0">
                <a:solidFill>
                  <a:srgbClr val="FF0000"/>
                </a:solidFill>
                <a:latin typeface="华文仿宋" panose="02010600040101010101" pitchFamily="2" charset="-122"/>
                <a:ea typeface="华文仿宋" panose="02010600040101010101" pitchFamily="2" charset="-122"/>
              </a:rPr>
              <a:t>尽量弯曲。</a:t>
            </a:r>
            <a:endParaRPr lang="zh-SG" altLang="en-US" sz="4400" b="1" dirty="0">
              <a:solidFill>
                <a:schemeClr val="tx2"/>
              </a:solidFill>
              <a:latin typeface="华文仿宋" panose="02010600040101010101" pitchFamily="2" charset="-122"/>
              <a:ea typeface="华文仿宋" panose="0201060004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5533" y="149524"/>
            <a:ext cx="6935638" cy="615553"/>
          </a:xfrm>
          <a:prstGeom prst="rect">
            <a:avLst/>
          </a:prstGeom>
          <a:noFill/>
        </p:spPr>
        <p:txBody>
          <a:bodyPr wrap="square" rtlCol="0">
            <a:spAutoFit/>
          </a:bodyPr>
          <a:lstStyle/>
          <a:p>
            <a:r>
              <a:rPr lang="zh-CN" altLang="en-US" sz="3400" b="1" dirty="0">
                <a:solidFill>
                  <a:srgbClr val="C00000"/>
                </a:solidFill>
                <a:latin typeface="微软雅黑" panose="020B0503020204020204" pitchFamily="34" charset="-122"/>
                <a:ea typeface="微软雅黑" panose="020B0503020204020204" pitchFamily="34" charset="-122"/>
              </a:rPr>
              <a:t>火</a:t>
            </a:r>
            <a:r>
              <a:rPr lang="zh-CN" altLang="en-US" sz="3400" b="1" dirty="0" smtClean="0">
                <a:solidFill>
                  <a:srgbClr val="C00000"/>
                </a:solidFill>
                <a:latin typeface="微软雅黑" panose="020B0503020204020204" pitchFamily="34" charset="-122"/>
                <a:ea typeface="微软雅黑" panose="020B0503020204020204" pitchFamily="34" charset="-122"/>
              </a:rPr>
              <a:t>宅疏散：冷静、有序、迅速</a:t>
            </a:r>
            <a:endParaRPr lang="zh-SG" altLang="en-US" sz="3400" b="1" dirty="0">
              <a:solidFill>
                <a:srgbClr val="C00000"/>
              </a:solidFill>
              <a:latin typeface="微软雅黑" panose="020B0503020204020204" pitchFamily="34" charset="-122"/>
              <a:ea typeface="微软雅黑" panose="020B0503020204020204" pitchFamily="34" charset="-122"/>
            </a:endParaRPr>
          </a:p>
        </p:txBody>
      </p:sp>
      <p:sp>
        <p:nvSpPr>
          <p:cNvPr id="8" name="圆角矩形 7"/>
          <p:cNvSpPr/>
          <p:nvPr/>
        </p:nvSpPr>
        <p:spPr>
          <a:xfrm>
            <a:off x="391064" y="1587260"/>
            <a:ext cx="4784785" cy="3237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chemeClr val="tx2"/>
                </a:solidFill>
                <a:latin typeface="华文仿宋" panose="02010600040101010101" pitchFamily="2" charset="-122"/>
                <a:ea typeface="华文仿宋" panose="02010600040101010101" pitchFamily="2" charset="-122"/>
              </a:rPr>
              <a:t>下楼梯时，</a:t>
            </a:r>
            <a:r>
              <a:rPr lang="zh-CN" altLang="en-US" sz="4400" b="1" dirty="0" smtClean="0">
                <a:solidFill>
                  <a:srgbClr val="FF0000"/>
                </a:solidFill>
                <a:latin typeface="华文仿宋" panose="02010600040101010101" pitchFamily="2" charset="-122"/>
                <a:ea typeface="华文仿宋" panose="02010600040101010101" pitchFamily="2" charset="-122"/>
              </a:rPr>
              <a:t>有序</a:t>
            </a:r>
            <a:r>
              <a:rPr lang="zh-CN" altLang="en-US" sz="4400" b="1" dirty="0" smtClean="0">
                <a:solidFill>
                  <a:schemeClr val="tx2"/>
                </a:solidFill>
                <a:latin typeface="华文仿宋" panose="02010600040101010101" pitchFamily="2" charset="-122"/>
                <a:ea typeface="华文仿宋" panose="02010600040101010101" pitchFamily="2" charset="-122"/>
              </a:rPr>
              <a:t>分成两队，</a:t>
            </a:r>
            <a:r>
              <a:rPr lang="zh-CN" altLang="en-US" sz="4400" b="1" dirty="0" smtClean="0">
                <a:solidFill>
                  <a:srgbClr val="FF0000"/>
                </a:solidFill>
                <a:latin typeface="华文仿宋" panose="02010600040101010101" pitchFamily="2" charset="-122"/>
                <a:ea typeface="华文仿宋" panose="02010600040101010101" pitchFamily="2" charset="-122"/>
              </a:rPr>
              <a:t>依次</a:t>
            </a:r>
            <a:r>
              <a:rPr lang="zh-CN" altLang="en-US" sz="4400" b="1" dirty="0" smtClean="0">
                <a:solidFill>
                  <a:schemeClr val="tx2"/>
                </a:solidFill>
                <a:latin typeface="华文仿宋" panose="02010600040101010101" pitchFamily="2" charset="-122"/>
                <a:ea typeface="华文仿宋" panose="02010600040101010101" pitchFamily="2" charset="-122"/>
              </a:rPr>
              <a:t>下楼</a:t>
            </a:r>
            <a:r>
              <a:rPr lang="zh-CN" altLang="en-US" sz="4400" b="1" dirty="0" smtClean="0">
                <a:solidFill>
                  <a:srgbClr val="FF0000"/>
                </a:solidFill>
                <a:latin typeface="华文仿宋" panose="02010600040101010101" pitchFamily="2" charset="-122"/>
                <a:ea typeface="华文仿宋" panose="02010600040101010101" pitchFamily="2" charset="-122"/>
              </a:rPr>
              <a:t>，不推挤打闹。</a:t>
            </a:r>
            <a:endParaRPr lang="zh-SG" altLang="en-US" sz="4400" b="1" dirty="0">
              <a:solidFill>
                <a:srgbClr val="FF0000"/>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7034" y="-80238"/>
            <a:ext cx="9798021" cy="1200416"/>
          </a:xfrm>
        </p:spPr>
        <p:txBody>
          <a:bodyPr rtlCol="0">
            <a:normAutofit/>
          </a:bodyPr>
          <a:lstStyle/>
          <a:p>
            <a:pPr rtl="0"/>
            <a:r>
              <a:rPr lang="zh-CN" altLang="en-US" sz="3600" dirty="0" smtClean="0">
                <a:solidFill>
                  <a:srgbClr val="C00000"/>
                </a:solidFill>
                <a:latin typeface="微软雅黑" panose="020B0503020204020204" pitchFamily="34" charset="-122"/>
                <a:ea typeface="微软雅黑" panose="020B0503020204020204" pitchFamily="34" charset="-122"/>
              </a:rPr>
              <a:t>关于火，我们认识有多少？</a:t>
            </a:r>
            <a:endParaRPr lang="zh-CN" altLang="en-US" sz="3600" dirty="0">
              <a:solidFill>
                <a:srgbClr val="C00000"/>
              </a:solidFill>
              <a:latin typeface="微软雅黑" panose="020B0503020204020204" pitchFamily="34" charset="-122"/>
              <a:ea typeface="微软雅黑" panose="020B0503020204020204" pitchFamily="34" charset="-122"/>
            </a:endParaRPr>
          </a:p>
        </p:txBody>
      </p:sp>
      <p:sp>
        <p:nvSpPr>
          <p:cNvPr id="5" name="七边形 4"/>
          <p:cNvSpPr/>
          <p:nvPr/>
        </p:nvSpPr>
        <p:spPr>
          <a:xfrm>
            <a:off x="1029419" y="1454989"/>
            <a:ext cx="3663351" cy="323203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7" name="文本框 6"/>
          <p:cNvSpPr txBox="1"/>
          <p:nvPr/>
        </p:nvSpPr>
        <p:spPr>
          <a:xfrm>
            <a:off x="1840301" y="2563172"/>
            <a:ext cx="2265871" cy="1015663"/>
          </a:xfrm>
          <a:prstGeom prst="rect">
            <a:avLst/>
          </a:prstGeom>
          <a:noFill/>
        </p:spPr>
        <p:txBody>
          <a:bodyPr wrap="square" rtlCol="0">
            <a:spAutoFit/>
          </a:bodyPr>
          <a:lstStyle/>
          <a:p>
            <a:r>
              <a:rPr lang="zh-CN" altLang="en-US" sz="6000" b="1" dirty="0" smtClean="0">
                <a:solidFill>
                  <a:srgbClr val="C00000"/>
                </a:solidFill>
                <a:latin typeface="华文彩云" panose="02010800040101010101" pitchFamily="2" charset="-122"/>
                <a:ea typeface="华文彩云" panose="02010800040101010101" pitchFamily="2" charset="-122"/>
              </a:rPr>
              <a:t>朋 友</a:t>
            </a:r>
            <a:endParaRPr lang="zh-SG" altLang="en-US" sz="6000" b="1" dirty="0">
              <a:solidFill>
                <a:srgbClr val="C00000"/>
              </a:solidFill>
              <a:latin typeface="华文彩云" panose="02010800040101010101" pitchFamily="2" charset="-122"/>
              <a:ea typeface="华文彩云" panose="02010800040101010101" pitchFamily="2" charset="-122"/>
            </a:endParaRPr>
          </a:p>
        </p:txBody>
      </p:sp>
      <p:sp>
        <p:nvSpPr>
          <p:cNvPr id="8" name="七边形 7"/>
          <p:cNvSpPr/>
          <p:nvPr/>
        </p:nvSpPr>
        <p:spPr>
          <a:xfrm>
            <a:off x="7030528" y="1343973"/>
            <a:ext cx="3663351" cy="323203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9" name="文本框 8"/>
          <p:cNvSpPr txBox="1"/>
          <p:nvPr/>
        </p:nvSpPr>
        <p:spPr>
          <a:xfrm>
            <a:off x="7841410" y="2452156"/>
            <a:ext cx="2265871" cy="1015663"/>
          </a:xfrm>
          <a:prstGeom prst="rect">
            <a:avLst/>
          </a:prstGeom>
          <a:noFill/>
        </p:spPr>
        <p:txBody>
          <a:bodyPr wrap="square" rtlCol="0">
            <a:spAutoFit/>
          </a:bodyPr>
          <a:lstStyle/>
          <a:p>
            <a:r>
              <a:rPr lang="zh-CN" altLang="en-US" sz="6000" b="1" dirty="0" smtClean="0">
                <a:solidFill>
                  <a:srgbClr val="C00000"/>
                </a:solidFill>
                <a:latin typeface="华文彩云" panose="02010800040101010101" pitchFamily="2" charset="-122"/>
                <a:ea typeface="华文彩云" panose="02010800040101010101" pitchFamily="2" charset="-122"/>
              </a:rPr>
              <a:t>危 害</a:t>
            </a:r>
            <a:endParaRPr lang="zh-SG" altLang="en-US" sz="6000" b="1" dirty="0">
              <a:solidFill>
                <a:srgbClr val="C00000"/>
              </a:solidFill>
              <a:latin typeface="华文彩云" panose="02010800040101010101" pitchFamily="2" charset="-122"/>
              <a:ea typeface="华文彩云" panose="02010800040101010101" pitchFamily="2" charset="-122"/>
            </a:endParaRPr>
          </a:p>
        </p:txBody>
      </p:sp>
      <p:sp>
        <p:nvSpPr>
          <p:cNvPr id="10" name="心形 9"/>
          <p:cNvSpPr/>
          <p:nvPr/>
        </p:nvSpPr>
        <p:spPr>
          <a:xfrm>
            <a:off x="4288766" y="3766868"/>
            <a:ext cx="3145766" cy="266268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sp>
        <p:nvSpPr>
          <p:cNvPr id="14" name="文本框 13"/>
          <p:cNvSpPr txBox="1"/>
          <p:nvPr/>
        </p:nvSpPr>
        <p:spPr>
          <a:xfrm>
            <a:off x="5224013" y="4436491"/>
            <a:ext cx="1679276" cy="1323439"/>
          </a:xfrm>
          <a:prstGeom prst="rect">
            <a:avLst/>
          </a:prstGeom>
          <a:noFill/>
        </p:spPr>
        <p:txBody>
          <a:bodyPr wrap="square" rtlCol="0">
            <a:spAutoFit/>
          </a:bodyPr>
          <a:lstStyle/>
          <a:p>
            <a:r>
              <a:rPr lang="zh-CN" altLang="en-US" sz="4000" b="1" dirty="0" smtClean="0">
                <a:solidFill>
                  <a:srgbClr val="C00000"/>
                </a:solidFill>
                <a:latin typeface="华文彩云" panose="02010800040101010101" pitchFamily="2" charset="-122"/>
                <a:ea typeface="华文彩云" panose="02010800040101010101" pitchFamily="2" charset="-122"/>
              </a:rPr>
              <a:t>防火、</a:t>
            </a:r>
            <a:endParaRPr lang="en-US" altLang="zh-CN" sz="4000" b="1" dirty="0" smtClean="0">
              <a:solidFill>
                <a:srgbClr val="C00000"/>
              </a:solidFill>
              <a:latin typeface="华文彩云" panose="02010800040101010101" pitchFamily="2" charset="-122"/>
              <a:ea typeface="华文彩云" panose="02010800040101010101" pitchFamily="2" charset="-122"/>
            </a:endParaRPr>
          </a:p>
          <a:p>
            <a:r>
              <a:rPr lang="zh-CN" altLang="en-US" sz="4000" b="1" dirty="0" smtClean="0">
                <a:solidFill>
                  <a:srgbClr val="C00000"/>
                </a:solidFill>
                <a:latin typeface="华文彩云" panose="02010800040101010101" pitchFamily="2" charset="-122"/>
                <a:ea typeface="华文彩云" panose="02010800040101010101" pitchFamily="2" charset="-122"/>
              </a:rPr>
              <a:t>救火</a:t>
            </a:r>
            <a:endParaRPr lang="zh-SG" altLang="en-US" sz="4000" b="1" dirty="0">
              <a:solidFill>
                <a:srgbClr val="C00000"/>
              </a:solidFill>
              <a:latin typeface="华文彩云" panose="02010800040101010101" pitchFamily="2" charset="-122"/>
              <a:ea typeface="华文彩云" panose="02010800040101010101" pitchFamily="2" charset="-122"/>
            </a:endParaRPr>
          </a:p>
        </p:txBody>
      </p:sp>
      <p:sp>
        <p:nvSpPr>
          <p:cNvPr id="15" name="圆角矩形 14"/>
          <p:cNvSpPr/>
          <p:nvPr/>
        </p:nvSpPr>
        <p:spPr>
          <a:xfrm>
            <a:off x="4525992" y="1541253"/>
            <a:ext cx="2593676" cy="1414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rgbClr val="C00000"/>
                </a:solidFill>
              </a:rPr>
              <a:t>了解火  认识火</a:t>
            </a:r>
            <a:endParaRPr lang="zh-SG" altLang="en-US" sz="36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9" grpId="0"/>
      <p:bldP spid="10" grpId="0" animBg="1"/>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5533" y="149524"/>
            <a:ext cx="6935638" cy="615553"/>
          </a:xfrm>
          <a:prstGeom prst="rect">
            <a:avLst/>
          </a:prstGeom>
          <a:noFill/>
        </p:spPr>
        <p:txBody>
          <a:bodyPr wrap="square" rtlCol="0">
            <a:spAutoFit/>
          </a:bodyPr>
          <a:lstStyle/>
          <a:p>
            <a:r>
              <a:rPr lang="zh-CN" altLang="en-US" sz="3400" b="1" dirty="0">
                <a:solidFill>
                  <a:srgbClr val="C00000"/>
                </a:solidFill>
                <a:latin typeface="微软雅黑" panose="020B0503020204020204" pitchFamily="34" charset="-122"/>
                <a:ea typeface="微软雅黑" panose="020B0503020204020204" pitchFamily="34" charset="-122"/>
              </a:rPr>
              <a:t>火</a:t>
            </a:r>
            <a:r>
              <a:rPr lang="zh-CN" altLang="en-US" sz="3400" b="1" dirty="0" smtClean="0">
                <a:solidFill>
                  <a:srgbClr val="C00000"/>
                </a:solidFill>
                <a:latin typeface="微软雅黑" panose="020B0503020204020204" pitchFamily="34" charset="-122"/>
                <a:ea typeface="微软雅黑" panose="020B0503020204020204" pitchFamily="34" charset="-122"/>
              </a:rPr>
              <a:t>宅疏散：冷静、有序、迅速</a:t>
            </a:r>
            <a:endParaRPr lang="zh-SG" altLang="en-US" sz="3400" b="1" dirty="0">
              <a:solidFill>
                <a:srgbClr val="C00000"/>
              </a:solidFill>
              <a:latin typeface="微软雅黑" panose="020B0503020204020204" pitchFamily="34" charset="-122"/>
              <a:ea typeface="微软雅黑" panose="020B0503020204020204" pitchFamily="34" charset="-122"/>
            </a:endParaRPr>
          </a:p>
        </p:txBody>
      </p:sp>
      <p:sp>
        <p:nvSpPr>
          <p:cNvPr id="8" name="圆角矩形 7"/>
          <p:cNvSpPr/>
          <p:nvPr/>
        </p:nvSpPr>
        <p:spPr>
          <a:xfrm>
            <a:off x="391064" y="1587260"/>
            <a:ext cx="4784785" cy="3237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4400" b="1" dirty="0" smtClean="0">
                <a:solidFill>
                  <a:schemeClr val="tx2"/>
                </a:solidFill>
                <a:latin typeface="华文仿宋" panose="02010600040101010101" pitchFamily="2" charset="-122"/>
                <a:ea typeface="华文仿宋" panose="02010600040101010101" pitchFamily="2" charset="-122"/>
              </a:rPr>
              <a:t>出教学楼后，</a:t>
            </a:r>
            <a:r>
              <a:rPr lang="zh-CN" altLang="en-US" sz="4400" b="1" dirty="0" smtClean="0">
                <a:solidFill>
                  <a:srgbClr val="FF0000"/>
                </a:solidFill>
                <a:latin typeface="华文仿宋" panose="02010600040101010101" pitchFamily="2" charset="-122"/>
                <a:ea typeface="华文仿宋" panose="02010600040101010101" pitchFamily="2" charset="-122"/>
              </a:rPr>
              <a:t>迅速</a:t>
            </a:r>
            <a:r>
              <a:rPr lang="zh-CN" altLang="en-US" sz="4400" b="1" dirty="0" smtClean="0">
                <a:solidFill>
                  <a:schemeClr val="tx2"/>
                </a:solidFill>
                <a:latin typeface="华文仿宋" panose="02010600040101010101" pitchFamily="2" charset="-122"/>
                <a:ea typeface="华文仿宋" panose="02010600040101010101" pitchFamily="2" charset="-122"/>
              </a:rPr>
              <a:t>到</a:t>
            </a:r>
            <a:r>
              <a:rPr lang="zh-CN" altLang="en-US" sz="4400" b="1" dirty="0" smtClean="0">
                <a:solidFill>
                  <a:srgbClr val="FF0000"/>
                </a:solidFill>
                <a:latin typeface="华文仿宋" panose="02010600040101010101" pitchFamily="2" charset="-122"/>
                <a:ea typeface="华文仿宋" panose="02010600040101010101" pitchFamily="2" charset="-122"/>
              </a:rPr>
              <a:t>指定</a:t>
            </a:r>
            <a:r>
              <a:rPr lang="zh-CN" altLang="en-US" sz="4400" b="1" dirty="0" smtClean="0">
                <a:solidFill>
                  <a:schemeClr val="tx2"/>
                </a:solidFill>
                <a:latin typeface="华文仿宋" panose="02010600040101010101" pitchFamily="2" charset="-122"/>
                <a:ea typeface="华文仿宋" panose="02010600040101010101" pitchFamily="2" charset="-122"/>
              </a:rPr>
              <a:t>地点</a:t>
            </a:r>
            <a:r>
              <a:rPr lang="zh-CN" altLang="en-US" sz="4400" b="1" dirty="0" smtClean="0">
                <a:solidFill>
                  <a:srgbClr val="FF0000"/>
                </a:solidFill>
                <a:latin typeface="华文仿宋" panose="02010600040101010101" pitchFamily="2" charset="-122"/>
                <a:ea typeface="华文仿宋" panose="02010600040101010101" pitchFamily="2" charset="-122"/>
              </a:rPr>
              <a:t>集合</a:t>
            </a:r>
            <a:r>
              <a:rPr lang="zh-CN" altLang="en-US" sz="4400" b="1" dirty="0" smtClean="0">
                <a:solidFill>
                  <a:schemeClr val="tx2"/>
                </a:solidFill>
                <a:latin typeface="华文仿宋" panose="02010600040101010101" pitchFamily="2" charset="-122"/>
                <a:ea typeface="华文仿宋" panose="02010600040101010101" pitchFamily="2" charset="-122"/>
              </a:rPr>
              <a:t>。</a:t>
            </a:r>
            <a:endParaRPr lang="zh-SG" altLang="en-US" sz="4400" b="1" dirty="0">
              <a:solidFill>
                <a:srgbClr val="FF0000"/>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8192729" y="762739"/>
            <a:ext cx="2861188" cy="5302438"/>
          </a:xfrm>
          <a:prstGeom prst="rect">
            <a:avLst/>
          </a:prstGeom>
          <a:effectLst>
            <a:outerShdw blurRad="50800" dist="50800" dir="5400000" algn="ctr" rotWithShape="0">
              <a:schemeClr val="bg1">
                <a:alpha val="0"/>
              </a:schemeClr>
            </a:outerShdw>
            <a:softEdge rad="0"/>
          </a:effectLst>
        </p:spPr>
      </p:pic>
      <p:sp>
        <p:nvSpPr>
          <p:cNvPr id="7" name="单圆角矩形 6"/>
          <p:cNvSpPr/>
          <p:nvPr/>
        </p:nvSpPr>
        <p:spPr>
          <a:xfrm>
            <a:off x="1976284" y="1541206"/>
            <a:ext cx="5538019" cy="2772697"/>
          </a:xfrm>
          <a:prstGeom prst="round1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dirty="0" smtClean="0">
                <a:solidFill>
                  <a:srgbClr val="FF0000"/>
                </a:solidFill>
                <a:latin typeface="华文琥珀" panose="02010800040101010101" pitchFamily="2" charset="-122"/>
                <a:ea typeface="华文琥珀" panose="02010800040101010101" pitchFamily="2" charset="-122"/>
              </a:rPr>
              <a:t>我来考考你！</a:t>
            </a:r>
            <a:endParaRPr lang="zh-SG" altLang="en-US" sz="6000" dirty="0">
              <a:solidFill>
                <a:srgbClr val="FF0000"/>
              </a:solidFill>
              <a:latin typeface="华文琥珀" panose="02010800040101010101" pitchFamily="2" charset="-122"/>
              <a:ea typeface="华文琥珀" panose="02010800040101010101"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3298" y="392148"/>
            <a:ext cx="7079411" cy="1077218"/>
          </a:xfrm>
          <a:prstGeom prst="rect">
            <a:avLst/>
          </a:prstGeom>
          <a:noFill/>
          <a:ln>
            <a:solidFill>
              <a:srgbClr val="FF0000"/>
            </a:solidFill>
          </a:ln>
        </p:spPr>
        <p:txBody>
          <a:bodyPr wrap="square" rtlCol="0">
            <a:spAutoFit/>
          </a:bodyPr>
          <a:lstStyle/>
          <a:p>
            <a:r>
              <a:rPr lang="en-US" altLang="zh-CN" sz="3200" b="1" dirty="0" smtClean="0"/>
              <a:t>1</a:t>
            </a:r>
            <a:r>
              <a:rPr lang="zh-CN" altLang="en-US" sz="3200" b="1" dirty="0" smtClean="0"/>
              <a:t>、当打开房间闻到煤气味时，应该（    ）。</a:t>
            </a:r>
            <a:endParaRPr lang="zh-SG" altLang="en-US" sz="3200" b="1" dirty="0"/>
          </a:p>
        </p:txBody>
      </p:sp>
      <p:pic>
        <p:nvPicPr>
          <p:cNvPr id="4" name="图片 3"/>
          <p:cNvPicPr>
            <a:picLocks noChangeAspect="1"/>
          </p:cNvPicPr>
          <p:nvPr/>
        </p:nvPicPr>
        <p:blipFill>
          <a:blip r:embed="rId1"/>
          <a:stretch>
            <a:fillRect/>
          </a:stretch>
        </p:blipFill>
        <p:spPr>
          <a:xfrm>
            <a:off x="9892448" y="3596309"/>
            <a:ext cx="2247949" cy="3201955"/>
          </a:xfrm>
          <a:prstGeom prst="rect">
            <a:avLst/>
          </a:prstGeom>
        </p:spPr>
      </p:pic>
      <p:pic>
        <p:nvPicPr>
          <p:cNvPr id="5" name="图片 4"/>
          <p:cNvPicPr>
            <a:picLocks noChangeAspect="1"/>
          </p:cNvPicPr>
          <p:nvPr/>
        </p:nvPicPr>
        <p:blipFill>
          <a:blip r:embed="rId2"/>
          <a:stretch>
            <a:fillRect/>
          </a:stretch>
        </p:blipFill>
        <p:spPr>
          <a:xfrm>
            <a:off x="7845777" y="1647645"/>
            <a:ext cx="1655289" cy="2585588"/>
          </a:xfrm>
          <a:prstGeom prst="rect">
            <a:avLst/>
          </a:prstGeom>
        </p:spPr>
      </p:pic>
      <p:cxnSp>
        <p:nvCxnSpPr>
          <p:cNvPr id="7" name="直接箭头连接符 6"/>
          <p:cNvCxnSpPr/>
          <p:nvPr/>
        </p:nvCxnSpPr>
        <p:spPr>
          <a:xfrm flipH="1" flipV="1">
            <a:off x="6275770" y="1469366"/>
            <a:ext cx="1570007" cy="1414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圆角矩形 7"/>
          <p:cNvSpPr/>
          <p:nvPr/>
        </p:nvSpPr>
        <p:spPr>
          <a:xfrm>
            <a:off x="753374" y="2001328"/>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、打开灯寻找</a:t>
            </a:r>
            <a:endParaRPr lang="zh-SG" altLang="en-US" sz="3600" b="1" dirty="0">
              <a:solidFill>
                <a:schemeClr val="tx2"/>
              </a:solidFill>
            </a:endParaRPr>
          </a:p>
        </p:txBody>
      </p:sp>
      <p:sp>
        <p:nvSpPr>
          <p:cNvPr id="9" name="圆角矩形 8"/>
          <p:cNvSpPr/>
          <p:nvPr/>
        </p:nvSpPr>
        <p:spPr>
          <a:xfrm>
            <a:off x="775552" y="3272836"/>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、点火查看</a:t>
            </a:r>
            <a:endParaRPr lang="zh-SG" altLang="en-US" sz="3600" b="1" dirty="0">
              <a:solidFill>
                <a:schemeClr val="tx2"/>
              </a:solidFill>
            </a:endParaRPr>
          </a:p>
        </p:txBody>
      </p:sp>
      <p:sp>
        <p:nvSpPr>
          <p:cNvPr id="10" name="圆角矩形 9"/>
          <p:cNvSpPr/>
          <p:nvPr/>
        </p:nvSpPr>
        <p:spPr>
          <a:xfrm>
            <a:off x="775552" y="4638685"/>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C</a:t>
            </a:r>
            <a:r>
              <a:rPr lang="zh-CN" altLang="en-US" sz="3600" b="1" dirty="0" smtClean="0">
                <a:solidFill>
                  <a:schemeClr val="tx2"/>
                </a:solidFill>
              </a:rPr>
              <a:t>、打开门窗</a:t>
            </a:r>
            <a:endParaRPr lang="zh-SG" altLang="en-US" sz="3600" b="1" dirty="0">
              <a:solidFill>
                <a:schemeClr val="tx2"/>
              </a:solidFill>
            </a:endParaRPr>
          </a:p>
        </p:txBody>
      </p:sp>
      <p:sp>
        <p:nvSpPr>
          <p:cNvPr id="11" name="左箭头 10"/>
          <p:cNvSpPr/>
          <p:nvPr/>
        </p:nvSpPr>
        <p:spPr>
          <a:xfrm>
            <a:off x="5271722" y="4874747"/>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2" name="图片 11"/>
          <p:cNvPicPr>
            <a:picLocks noChangeAspect="1"/>
          </p:cNvPicPr>
          <p:nvPr/>
        </p:nvPicPr>
        <p:blipFill>
          <a:blip r:embed="rId3"/>
          <a:stretch>
            <a:fillRect/>
          </a:stretch>
        </p:blipFill>
        <p:spPr>
          <a:xfrm>
            <a:off x="6189230" y="4459139"/>
            <a:ext cx="871544" cy="1338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2</a:t>
            </a:r>
            <a:r>
              <a:rPr lang="zh-CN" altLang="en-US" sz="3200" b="1" dirty="0" smtClean="0"/>
              <a:t>、可以用水扑灭的火宅是下列（   ）。 </a:t>
            </a:r>
            <a:endParaRPr lang="zh-SG" altLang="en-US" sz="3200" b="1" dirty="0"/>
          </a:p>
        </p:txBody>
      </p:sp>
      <p:pic>
        <p:nvPicPr>
          <p:cNvPr id="4" name="图片 3"/>
          <p:cNvPicPr>
            <a:picLocks noChangeAspect="1"/>
          </p:cNvPicPr>
          <p:nvPr/>
        </p:nvPicPr>
        <p:blipFill>
          <a:blip r:embed="rId1"/>
          <a:stretch>
            <a:fillRect/>
          </a:stretch>
        </p:blipFill>
        <p:spPr>
          <a:xfrm>
            <a:off x="9892448" y="3596309"/>
            <a:ext cx="2247949" cy="3201955"/>
          </a:xfrm>
          <a:prstGeom prst="rect">
            <a:avLst/>
          </a:prstGeom>
        </p:spPr>
      </p:pic>
      <p:pic>
        <p:nvPicPr>
          <p:cNvPr id="5" name="图片 4"/>
          <p:cNvPicPr>
            <a:picLocks noChangeAspect="1"/>
          </p:cNvPicPr>
          <p:nvPr/>
        </p:nvPicPr>
        <p:blipFill>
          <a:blip r:embed="rId2"/>
          <a:stretch>
            <a:fillRect/>
          </a:stretch>
        </p:blipFill>
        <p:spPr>
          <a:xfrm>
            <a:off x="8064198" y="1167069"/>
            <a:ext cx="1655289" cy="2585588"/>
          </a:xfrm>
          <a:prstGeom prst="rect">
            <a:avLst/>
          </a:prstGeom>
        </p:spPr>
      </p:pic>
      <p:cxnSp>
        <p:nvCxnSpPr>
          <p:cNvPr id="7" name="直接箭头连接符 6"/>
          <p:cNvCxnSpPr/>
          <p:nvPr/>
        </p:nvCxnSpPr>
        <p:spPr>
          <a:xfrm flipH="1" flipV="1">
            <a:off x="6508553" y="1014212"/>
            <a:ext cx="1570007" cy="1414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圆角矩形 7"/>
          <p:cNvSpPr/>
          <p:nvPr/>
        </p:nvSpPr>
        <p:spPr>
          <a:xfrm>
            <a:off x="636091" y="1397479"/>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、油类起火</a:t>
            </a:r>
            <a:endParaRPr lang="zh-SG" altLang="en-US" sz="3600" b="1" dirty="0">
              <a:solidFill>
                <a:schemeClr val="tx2"/>
              </a:solidFill>
            </a:endParaRPr>
          </a:p>
        </p:txBody>
      </p:sp>
      <p:sp>
        <p:nvSpPr>
          <p:cNvPr id="9" name="圆角矩形 8"/>
          <p:cNvSpPr/>
          <p:nvPr/>
        </p:nvSpPr>
        <p:spPr>
          <a:xfrm>
            <a:off x="658269" y="2668987"/>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、酒精起火</a:t>
            </a:r>
            <a:endParaRPr lang="zh-SG" altLang="en-US" sz="3600" b="1" dirty="0">
              <a:solidFill>
                <a:schemeClr val="tx2"/>
              </a:solidFill>
            </a:endParaRPr>
          </a:p>
        </p:txBody>
      </p:sp>
      <p:sp>
        <p:nvSpPr>
          <p:cNvPr id="10" name="圆角矩形 9"/>
          <p:cNvSpPr/>
          <p:nvPr/>
        </p:nvSpPr>
        <p:spPr>
          <a:xfrm>
            <a:off x="701401" y="3940495"/>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C</a:t>
            </a:r>
            <a:r>
              <a:rPr lang="zh-CN" altLang="en-US" sz="3600" b="1" dirty="0" smtClean="0">
                <a:solidFill>
                  <a:schemeClr val="tx2"/>
                </a:solidFill>
              </a:rPr>
              <a:t>、电器起火</a:t>
            </a:r>
            <a:endParaRPr lang="zh-SG" altLang="en-US" sz="3600" b="1" dirty="0">
              <a:solidFill>
                <a:schemeClr val="tx2"/>
              </a:solidFill>
            </a:endParaRPr>
          </a:p>
        </p:txBody>
      </p:sp>
      <p:sp>
        <p:nvSpPr>
          <p:cNvPr id="13" name="左箭头 12"/>
          <p:cNvSpPr/>
          <p:nvPr/>
        </p:nvSpPr>
        <p:spPr>
          <a:xfrm>
            <a:off x="5181385" y="5336034"/>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6072781" y="4721257"/>
            <a:ext cx="871544" cy="1338272"/>
          </a:xfrm>
          <a:prstGeom prst="rect">
            <a:avLst/>
          </a:prstGeom>
        </p:spPr>
      </p:pic>
      <p:sp>
        <p:nvSpPr>
          <p:cNvPr id="17" name="圆角矩形 16"/>
          <p:cNvSpPr/>
          <p:nvPr/>
        </p:nvSpPr>
        <p:spPr>
          <a:xfrm>
            <a:off x="701401" y="5162766"/>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D</a:t>
            </a:r>
            <a:r>
              <a:rPr lang="zh-CN" altLang="en-US" sz="3600" b="1" dirty="0" smtClean="0">
                <a:solidFill>
                  <a:schemeClr val="tx2"/>
                </a:solidFill>
              </a:rPr>
              <a:t>、棉被起火</a:t>
            </a:r>
            <a:endParaRPr lang="zh-SG" altLang="en-US" sz="36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3</a:t>
            </a:r>
            <a:r>
              <a:rPr lang="zh-CN" altLang="en-US" sz="3200" b="1" dirty="0" smtClean="0"/>
              <a:t>、安全出口的疏散门应该（   ）。</a:t>
            </a:r>
            <a:endParaRPr lang="zh-SG" altLang="en-US" sz="3200" b="1" dirty="0"/>
          </a:p>
        </p:txBody>
      </p:sp>
      <p:pic>
        <p:nvPicPr>
          <p:cNvPr id="4" name="图片 3"/>
          <p:cNvPicPr>
            <a:picLocks noChangeAspect="1"/>
          </p:cNvPicPr>
          <p:nvPr/>
        </p:nvPicPr>
        <p:blipFill>
          <a:blip r:embed="rId1"/>
          <a:stretch>
            <a:fillRect/>
          </a:stretch>
        </p:blipFill>
        <p:spPr>
          <a:xfrm>
            <a:off x="9892448" y="3596309"/>
            <a:ext cx="2247949" cy="3201955"/>
          </a:xfrm>
          <a:prstGeom prst="rect">
            <a:avLst/>
          </a:prstGeom>
        </p:spPr>
      </p:pic>
      <p:pic>
        <p:nvPicPr>
          <p:cNvPr id="5" name="图片 4"/>
          <p:cNvPicPr>
            <a:picLocks noChangeAspect="1"/>
          </p:cNvPicPr>
          <p:nvPr/>
        </p:nvPicPr>
        <p:blipFill>
          <a:blip r:embed="rId2"/>
          <a:stretch>
            <a:fillRect/>
          </a:stretch>
        </p:blipFill>
        <p:spPr>
          <a:xfrm>
            <a:off x="8401732" y="1208334"/>
            <a:ext cx="1655289" cy="2585588"/>
          </a:xfrm>
          <a:prstGeom prst="rect">
            <a:avLst/>
          </a:prstGeom>
        </p:spPr>
      </p:pic>
      <p:cxnSp>
        <p:nvCxnSpPr>
          <p:cNvPr id="7" name="直接箭头连接符 6"/>
          <p:cNvCxnSpPr>
            <a:stCxn id="5" idx="1"/>
          </p:cNvCxnSpPr>
          <p:nvPr/>
        </p:nvCxnSpPr>
        <p:spPr>
          <a:xfrm flipH="1" flipV="1">
            <a:off x="6831725" y="1086928"/>
            <a:ext cx="1570007" cy="1414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圆角矩形 7"/>
          <p:cNvSpPr/>
          <p:nvPr/>
        </p:nvSpPr>
        <p:spPr>
          <a:xfrm>
            <a:off x="753374" y="2001328"/>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、双向开启</a:t>
            </a:r>
            <a:endParaRPr lang="zh-SG" altLang="en-US" sz="3600" b="1" dirty="0">
              <a:solidFill>
                <a:schemeClr val="tx2"/>
              </a:solidFill>
            </a:endParaRPr>
          </a:p>
        </p:txBody>
      </p:sp>
      <p:sp>
        <p:nvSpPr>
          <p:cNvPr id="9" name="圆角矩形 8"/>
          <p:cNvSpPr/>
          <p:nvPr/>
        </p:nvSpPr>
        <p:spPr>
          <a:xfrm>
            <a:off x="775552" y="3272836"/>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、向外开启</a:t>
            </a:r>
            <a:endParaRPr lang="zh-SG" altLang="en-US" sz="3600" b="1" dirty="0">
              <a:solidFill>
                <a:schemeClr val="tx2"/>
              </a:solidFill>
            </a:endParaRPr>
          </a:p>
        </p:txBody>
      </p:sp>
      <p:sp>
        <p:nvSpPr>
          <p:cNvPr id="10" name="圆角矩形 9"/>
          <p:cNvSpPr/>
          <p:nvPr/>
        </p:nvSpPr>
        <p:spPr>
          <a:xfrm>
            <a:off x="775552" y="4638685"/>
            <a:ext cx="4479984" cy="83388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C</a:t>
            </a:r>
            <a:r>
              <a:rPr lang="zh-CN" altLang="en-US" sz="3600" b="1" dirty="0" smtClean="0">
                <a:solidFill>
                  <a:schemeClr val="tx2"/>
                </a:solidFill>
              </a:rPr>
              <a:t>、向内开启</a:t>
            </a:r>
            <a:endParaRPr lang="zh-SG" altLang="en-US" sz="3600" b="1" dirty="0">
              <a:solidFill>
                <a:schemeClr val="tx2"/>
              </a:solidFill>
            </a:endParaRPr>
          </a:p>
        </p:txBody>
      </p:sp>
      <p:sp>
        <p:nvSpPr>
          <p:cNvPr id="13" name="左箭头 12"/>
          <p:cNvSpPr/>
          <p:nvPr/>
        </p:nvSpPr>
        <p:spPr>
          <a:xfrm>
            <a:off x="5233358" y="3495732"/>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6124754" y="3007476"/>
            <a:ext cx="871544" cy="1338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4</a:t>
            </a:r>
            <a:r>
              <a:rPr lang="zh-CN" altLang="en-US" sz="3200" b="1" dirty="0" smtClean="0"/>
              <a:t>、如何穿过浓烟逃生（  ）。</a:t>
            </a:r>
            <a:endParaRPr lang="zh-SG" altLang="en-US" sz="3200" b="1" dirty="0"/>
          </a:p>
        </p:txBody>
      </p:sp>
      <p:pic>
        <p:nvPicPr>
          <p:cNvPr id="4" name="图片 3"/>
          <p:cNvPicPr>
            <a:picLocks noChangeAspect="1"/>
          </p:cNvPicPr>
          <p:nvPr/>
        </p:nvPicPr>
        <p:blipFill>
          <a:blip r:embed="rId1"/>
          <a:stretch>
            <a:fillRect/>
          </a:stretch>
        </p:blipFill>
        <p:spPr>
          <a:xfrm>
            <a:off x="9961459" y="0"/>
            <a:ext cx="2247949" cy="3201955"/>
          </a:xfrm>
          <a:prstGeom prst="rect">
            <a:avLst/>
          </a:prstGeom>
        </p:spPr>
      </p:pic>
      <p:pic>
        <p:nvPicPr>
          <p:cNvPr id="5" name="图片 4"/>
          <p:cNvPicPr>
            <a:picLocks noChangeAspect="1"/>
          </p:cNvPicPr>
          <p:nvPr/>
        </p:nvPicPr>
        <p:blipFill>
          <a:blip r:embed="rId2"/>
          <a:stretch>
            <a:fillRect/>
          </a:stretch>
        </p:blipFill>
        <p:spPr>
          <a:xfrm>
            <a:off x="246893" y="1858456"/>
            <a:ext cx="1655289" cy="2585588"/>
          </a:xfrm>
          <a:prstGeom prst="rect">
            <a:avLst/>
          </a:prstGeom>
        </p:spPr>
      </p:pic>
      <p:sp>
        <p:nvSpPr>
          <p:cNvPr id="8" name="圆角矩形 7"/>
          <p:cNvSpPr/>
          <p:nvPr/>
        </p:nvSpPr>
        <p:spPr>
          <a:xfrm>
            <a:off x="2599284" y="1787895"/>
            <a:ext cx="5902793" cy="102227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、快速奔跑，远离火场</a:t>
            </a:r>
            <a:endParaRPr lang="zh-SG" altLang="en-US" sz="3600" b="1" dirty="0">
              <a:solidFill>
                <a:schemeClr val="tx2"/>
              </a:solidFill>
            </a:endParaRPr>
          </a:p>
        </p:txBody>
      </p:sp>
      <p:sp>
        <p:nvSpPr>
          <p:cNvPr id="9" name="圆角矩形 8"/>
          <p:cNvSpPr/>
          <p:nvPr/>
        </p:nvSpPr>
        <p:spPr>
          <a:xfrm>
            <a:off x="2599283" y="3201955"/>
            <a:ext cx="5902794" cy="28365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、尽量使身体弯曲贴近地面，并用湿毛巾捂住口鼻，沿着墙边的安全指示灯方向有序撤离。</a:t>
            </a:r>
            <a:endParaRPr lang="zh-SG" altLang="en-US" sz="3600" b="1" dirty="0">
              <a:solidFill>
                <a:schemeClr val="tx2"/>
              </a:solidFill>
            </a:endParaRPr>
          </a:p>
        </p:txBody>
      </p:sp>
      <p:sp>
        <p:nvSpPr>
          <p:cNvPr id="13" name="左箭头 12"/>
          <p:cNvSpPr/>
          <p:nvPr/>
        </p:nvSpPr>
        <p:spPr>
          <a:xfrm>
            <a:off x="8502077" y="4426334"/>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9393473" y="3943829"/>
            <a:ext cx="871544" cy="1338272"/>
          </a:xfrm>
          <a:prstGeom prst="rect">
            <a:avLst/>
          </a:prstGeom>
        </p:spPr>
      </p:pic>
      <p:cxnSp>
        <p:nvCxnSpPr>
          <p:cNvPr id="6" name="直接箭头连接符 5"/>
          <p:cNvCxnSpPr/>
          <p:nvPr/>
        </p:nvCxnSpPr>
        <p:spPr>
          <a:xfrm flipV="1">
            <a:off x="1909313" y="1035819"/>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1077218"/>
          </a:xfrm>
          <a:prstGeom prst="rect">
            <a:avLst/>
          </a:prstGeom>
          <a:noFill/>
          <a:ln>
            <a:solidFill>
              <a:srgbClr val="FF0000"/>
            </a:solidFill>
          </a:ln>
        </p:spPr>
        <p:txBody>
          <a:bodyPr wrap="square" rtlCol="0">
            <a:spAutoFit/>
          </a:bodyPr>
          <a:lstStyle/>
          <a:p>
            <a:r>
              <a:rPr lang="en-US" altLang="zh-CN" sz="3200" b="1" dirty="0" smtClean="0"/>
              <a:t>5</a:t>
            </a:r>
            <a:r>
              <a:rPr lang="zh-CN" altLang="en-US" sz="3200" b="1" dirty="0" smtClean="0"/>
              <a:t>、据统计，火宅中死亡的人有</a:t>
            </a:r>
            <a:r>
              <a:rPr lang="en-US" altLang="zh-CN" sz="3200" b="1" dirty="0" smtClean="0"/>
              <a:t>80%</a:t>
            </a:r>
            <a:r>
              <a:rPr lang="zh-CN" altLang="en-US" sz="3200" b="1" dirty="0" smtClean="0"/>
              <a:t>以上属于（  ）。</a:t>
            </a:r>
            <a:endParaRPr lang="zh-SG" altLang="en-US" sz="3200" b="1" dirty="0"/>
          </a:p>
        </p:txBody>
      </p:sp>
      <p:pic>
        <p:nvPicPr>
          <p:cNvPr id="4" name="图片 3"/>
          <p:cNvPicPr>
            <a:picLocks noChangeAspect="1"/>
          </p:cNvPicPr>
          <p:nvPr/>
        </p:nvPicPr>
        <p:blipFill>
          <a:blip r:embed="rId1"/>
          <a:stretch>
            <a:fillRect/>
          </a:stretch>
        </p:blipFill>
        <p:spPr>
          <a:xfrm>
            <a:off x="9898198" y="3656045"/>
            <a:ext cx="2247949" cy="3201955"/>
          </a:xfrm>
          <a:prstGeom prst="rect">
            <a:avLst/>
          </a:prstGeom>
        </p:spPr>
      </p:pic>
      <p:pic>
        <p:nvPicPr>
          <p:cNvPr id="5" name="图片 4"/>
          <p:cNvPicPr>
            <a:picLocks noChangeAspect="1"/>
          </p:cNvPicPr>
          <p:nvPr/>
        </p:nvPicPr>
        <p:blipFill>
          <a:blip r:embed="rId2"/>
          <a:stretch>
            <a:fillRect/>
          </a:stretch>
        </p:blipFill>
        <p:spPr>
          <a:xfrm>
            <a:off x="0" y="2202507"/>
            <a:ext cx="1655289" cy="2585588"/>
          </a:xfrm>
          <a:prstGeom prst="rect">
            <a:avLst/>
          </a:prstGeom>
        </p:spPr>
      </p:pic>
      <p:sp>
        <p:nvSpPr>
          <p:cNvPr id="8" name="圆角矩形 7"/>
          <p:cNvSpPr/>
          <p:nvPr/>
        </p:nvSpPr>
        <p:spPr>
          <a:xfrm>
            <a:off x="2599284" y="1787895"/>
            <a:ext cx="4284595" cy="9231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、被火直接烧死。</a:t>
            </a:r>
            <a:endParaRPr lang="zh-SG" altLang="en-US" sz="3600" b="1" dirty="0">
              <a:solidFill>
                <a:schemeClr val="tx2"/>
              </a:solidFill>
            </a:endParaRPr>
          </a:p>
        </p:txBody>
      </p:sp>
      <p:sp>
        <p:nvSpPr>
          <p:cNvPr id="13" name="左箭头 12"/>
          <p:cNvSpPr/>
          <p:nvPr/>
        </p:nvSpPr>
        <p:spPr>
          <a:xfrm>
            <a:off x="6947965" y="3372326"/>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7839361" y="2889821"/>
            <a:ext cx="871544" cy="1338272"/>
          </a:xfrm>
          <a:prstGeom prst="rect">
            <a:avLst/>
          </a:prstGeom>
        </p:spPr>
      </p:pic>
      <p:cxnSp>
        <p:nvCxnSpPr>
          <p:cNvPr id="6" name="直接箭头连接符 5"/>
          <p:cNvCxnSpPr/>
          <p:nvPr/>
        </p:nvCxnSpPr>
        <p:spPr>
          <a:xfrm flipV="1">
            <a:off x="1629830" y="1475204"/>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圆角矩形 9"/>
          <p:cNvSpPr/>
          <p:nvPr/>
        </p:nvSpPr>
        <p:spPr>
          <a:xfrm>
            <a:off x="2590571" y="3020717"/>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、烟气窒息致死。</a:t>
            </a:r>
            <a:endParaRPr lang="zh-SG" altLang="en-US" sz="3600" b="1" dirty="0">
              <a:solidFill>
                <a:schemeClr val="tx2"/>
              </a:solidFill>
            </a:endParaRPr>
          </a:p>
        </p:txBody>
      </p:sp>
      <p:sp>
        <p:nvSpPr>
          <p:cNvPr id="11" name="圆角矩形 10"/>
          <p:cNvSpPr/>
          <p:nvPr/>
        </p:nvSpPr>
        <p:spPr>
          <a:xfrm>
            <a:off x="2590571" y="4253538"/>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C</a:t>
            </a:r>
            <a:r>
              <a:rPr lang="zh-CN" altLang="en-US" sz="3600" b="1" dirty="0" smtClean="0">
                <a:solidFill>
                  <a:schemeClr val="tx2"/>
                </a:solidFill>
              </a:rPr>
              <a:t>、跳楼或惊吓致死。</a:t>
            </a:r>
            <a:endParaRPr lang="zh-SG" altLang="en-US" sz="36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1077218"/>
          </a:xfrm>
          <a:prstGeom prst="rect">
            <a:avLst/>
          </a:prstGeom>
          <a:noFill/>
          <a:ln>
            <a:solidFill>
              <a:srgbClr val="FF0000"/>
            </a:solidFill>
          </a:ln>
        </p:spPr>
        <p:txBody>
          <a:bodyPr wrap="square" rtlCol="0">
            <a:spAutoFit/>
          </a:bodyPr>
          <a:lstStyle/>
          <a:p>
            <a:r>
              <a:rPr lang="en-US" altLang="zh-CN" sz="3200" b="1" dirty="0" smtClean="0"/>
              <a:t>6</a:t>
            </a:r>
            <a:r>
              <a:rPr lang="zh-CN" altLang="en-US" sz="3200" b="1" dirty="0" smtClean="0"/>
              <a:t>、高层楼上发生火宅时，我们不应该（   ）。</a:t>
            </a:r>
            <a:endParaRPr lang="zh-SG" altLang="en-US" sz="3200" b="1" dirty="0"/>
          </a:p>
        </p:txBody>
      </p:sp>
      <p:pic>
        <p:nvPicPr>
          <p:cNvPr id="4" name="图片 3"/>
          <p:cNvPicPr>
            <a:picLocks noChangeAspect="1"/>
          </p:cNvPicPr>
          <p:nvPr/>
        </p:nvPicPr>
        <p:blipFill>
          <a:blip r:embed="rId1"/>
          <a:stretch>
            <a:fillRect/>
          </a:stretch>
        </p:blipFill>
        <p:spPr>
          <a:xfrm>
            <a:off x="9898198" y="3656045"/>
            <a:ext cx="2247949" cy="3201955"/>
          </a:xfrm>
          <a:prstGeom prst="rect">
            <a:avLst/>
          </a:prstGeom>
        </p:spPr>
      </p:pic>
      <p:pic>
        <p:nvPicPr>
          <p:cNvPr id="5" name="图片 4"/>
          <p:cNvPicPr>
            <a:picLocks noChangeAspect="1"/>
          </p:cNvPicPr>
          <p:nvPr/>
        </p:nvPicPr>
        <p:blipFill>
          <a:blip r:embed="rId2"/>
          <a:stretch>
            <a:fillRect/>
          </a:stretch>
        </p:blipFill>
        <p:spPr>
          <a:xfrm>
            <a:off x="0" y="2202507"/>
            <a:ext cx="1655289" cy="2585588"/>
          </a:xfrm>
          <a:prstGeom prst="rect">
            <a:avLst/>
          </a:prstGeom>
        </p:spPr>
      </p:pic>
      <p:sp>
        <p:nvSpPr>
          <p:cNvPr id="8" name="圆角矩形 7"/>
          <p:cNvSpPr/>
          <p:nvPr/>
        </p:nvSpPr>
        <p:spPr>
          <a:xfrm>
            <a:off x="2599284" y="1787895"/>
            <a:ext cx="4284595" cy="9231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、乘坐电梯。</a:t>
            </a:r>
            <a:endParaRPr lang="zh-SG" altLang="en-US" sz="3600" b="1" dirty="0">
              <a:solidFill>
                <a:schemeClr val="tx2"/>
              </a:solidFill>
            </a:endParaRPr>
          </a:p>
        </p:txBody>
      </p:sp>
      <p:sp>
        <p:nvSpPr>
          <p:cNvPr id="13" name="左箭头 12"/>
          <p:cNvSpPr/>
          <p:nvPr/>
        </p:nvSpPr>
        <p:spPr>
          <a:xfrm>
            <a:off x="6883879" y="2086478"/>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7775275" y="1722702"/>
            <a:ext cx="871544" cy="1338272"/>
          </a:xfrm>
          <a:prstGeom prst="rect">
            <a:avLst/>
          </a:prstGeom>
        </p:spPr>
      </p:pic>
      <p:cxnSp>
        <p:nvCxnSpPr>
          <p:cNvPr id="6" name="直接箭头连接符 5"/>
          <p:cNvCxnSpPr/>
          <p:nvPr/>
        </p:nvCxnSpPr>
        <p:spPr>
          <a:xfrm flipV="1">
            <a:off x="1629830" y="1475204"/>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圆角矩形 9"/>
          <p:cNvSpPr/>
          <p:nvPr/>
        </p:nvSpPr>
        <p:spPr>
          <a:xfrm>
            <a:off x="2590571" y="3020717"/>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、从楼梯逃生。</a:t>
            </a:r>
            <a:endParaRPr lang="zh-SG" altLang="en-US" sz="3600" b="1" dirty="0">
              <a:solidFill>
                <a:schemeClr val="tx2"/>
              </a:solidFill>
            </a:endParaRPr>
          </a:p>
        </p:txBody>
      </p:sp>
      <p:sp>
        <p:nvSpPr>
          <p:cNvPr id="11" name="圆角矩形 10"/>
          <p:cNvSpPr/>
          <p:nvPr/>
        </p:nvSpPr>
        <p:spPr>
          <a:xfrm>
            <a:off x="2590571" y="4253538"/>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C</a:t>
            </a:r>
            <a:r>
              <a:rPr lang="zh-CN" altLang="en-US" sz="3600" b="1" dirty="0" smtClean="0">
                <a:solidFill>
                  <a:schemeClr val="tx2"/>
                </a:solidFill>
              </a:rPr>
              <a:t>、到窗户呼救。</a:t>
            </a:r>
            <a:endParaRPr lang="zh-SG" altLang="en-US" sz="36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7</a:t>
            </a:r>
            <a:r>
              <a:rPr lang="zh-CN" altLang="en-US" sz="3200" b="1" dirty="0" smtClean="0"/>
              <a:t>、扑救电器火宅首先应该（   ）。</a:t>
            </a:r>
            <a:endParaRPr lang="zh-SG" altLang="en-US" sz="3200" b="1" dirty="0"/>
          </a:p>
        </p:txBody>
      </p:sp>
      <p:pic>
        <p:nvPicPr>
          <p:cNvPr id="4" name="图片 3"/>
          <p:cNvPicPr>
            <a:picLocks noChangeAspect="1"/>
          </p:cNvPicPr>
          <p:nvPr/>
        </p:nvPicPr>
        <p:blipFill>
          <a:blip r:embed="rId1"/>
          <a:stretch>
            <a:fillRect/>
          </a:stretch>
        </p:blipFill>
        <p:spPr>
          <a:xfrm>
            <a:off x="9898198" y="3656045"/>
            <a:ext cx="2247949" cy="3201955"/>
          </a:xfrm>
          <a:prstGeom prst="rect">
            <a:avLst/>
          </a:prstGeom>
        </p:spPr>
      </p:pic>
      <p:pic>
        <p:nvPicPr>
          <p:cNvPr id="5" name="图片 4"/>
          <p:cNvPicPr>
            <a:picLocks noChangeAspect="1"/>
          </p:cNvPicPr>
          <p:nvPr/>
        </p:nvPicPr>
        <p:blipFill>
          <a:blip r:embed="rId2"/>
          <a:stretch>
            <a:fillRect/>
          </a:stretch>
        </p:blipFill>
        <p:spPr>
          <a:xfrm>
            <a:off x="0" y="2202507"/>
            <a:ext cx="1655289" cy="2585588"/>
          </a:xfrm>
          <a:prstGeom prst="rect">
            <a:avLst/>
          </a:prstGeom>
        </p:spPr>
      </p:pic>
      <p:sp>
        <p:nvSpPr>
          <p:cNvPr id="8" name="圆角矩形 7"/>
          <p:cNvSpPr/>
          <p:nvPr/>
        </p:nvSpPr>
        <p:spPr>
          <a:xfrm>
            <a:off x="2599284" y="1787895"/>
            <a:ext cx="4284595" cy="9231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、切断电源。</a:t>
            </a:r>
            <a:endParaRPr lang="zh-SG" altLang="en-US" sz="3600" b="1" dirty="0">
              <a:solidFill>
                <a:schemeClr val="tx2"/>
              </a:solidFill>
            </a:endParaRPr>
          </a:p>
        </p:txBody>
      </p:sp>
      <p:sp>
        <p:nvSpPr>
          <p:cNvPr id="13" name="左箭头 12"/>
          <p:cNvSpPr/>
          <p:nvPr/>
        </p:nvSpPr>
        <p:spPr>
          <a:xfrm>
            <a:off x="6883879" y="2086478"/>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7775275" y="1722702"/>
            <a:ext cx="871544" cy="1338272"/>
          </a:xfrm>
          <a:prstGeom prst="rect">
            <a:avLst/>
          </a:prstGeom>
        </p:spPr>
      </p:pic>
      <p:cxnSp>
        <p:nvCxnSpPr>
          <p:cNvPr id="6" name="直接箭头连接符 5"/>
          <p:cNvCxnSpPr/>
          <p:nvPr/>
        </p:nvCxnSpPr>
        <p:spPr>
          <a:xfrm flipV="1">
            <a:off x="1112245" y="948643"/>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圆角矩形 9"/>
          <p:cNvSpPr/>
          <p:nvPr/>
        </p:nvSpPr>
        <p:spPr>
          <a:xfrm>
            <a:off x="2590571" y="3020717"/>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、灭火。</a:t>
            </a:r>
            <a:endParaRPr lang="zh-SG" altLang="en-US" sz="3600" b="1" dirty="0">
              <a:solidFill>
                <a:schemeClr val="tx2"/>
              </a:solidFill>
            </a:endParaRPr>
          </a:p>
        </p:txBody>
      </p:sp>
      <p:sp>
        <p:nvSpPr>
          <p:cNvPr id="11" name="圆角矩形 10"/>
          <p:cNvSpPr/>
          <p:nvPr/>
        </p:nvSpPr>
        <p:spPr>
          <a:xfrm>
            <a:off x="2590571" y="4253538"/>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C</a:t>
            </a:r>
            <a:r>
              <a:rPr lang="zh-CN" altLang="en-US" sz="3600" b="1" dirty="0" smtClean="0">
                <a:solidFill>
                  <a:schemeClr val="tx2"/>
                </a:solidFill>
              </a:rPr>
              <a:t>、泼水。</a:t>
            </a:r>
            <a:endParaRPr lang="zh-SG" altLang="en-US" sz="3600" b="1" dirty="0">
              <a:solidFill>
                <a:schemeClr val="tx2"/>
              </a:solidFill>
            </a:endParaRPr>
          </a:p>
        </p:txBody>
      </p:sp>
      <p:sp>
        <p:nvSpPr>
          <p:cNvPr id="12" name="圆角矩形 11"/>
          <p:cNvSpPr/>
          <p:nvPr/>
        </p:nvSpPr>
        <p:spPr>
          <a:xfrm>
            <a:off x="2599284" y="5435357"/>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D</a:t>
            </a:r>
            <a:r>
              <a:rPr lang="zh-CN" altLang="en-US" sz="3600" b="1" dirty="0" smtClean="0">
                <a:solidFill>
                  <a:schemeClr val="tx2"/>
                </a:solidFill>
              </a:rPr>
              <a:t>、叫妈妈。</a:t>
            </a:r>
            <a:endParaRPr lang="zh-SG" altLang="en-US" sz="36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7</a:t>
            </a:r>
            <a:r>
              <a:rPr lang="zh-CN" altLang="en-US" sz="3200" b="1" dirty="0" smtClean="0"/>
              <a:t>、我国的消防宣传活动日是（   ）。</a:t>
            </a:r>
            <a:endParaRPr lang="zh-SG" altLang="en-US" sz="3200" b="1" dirty="0"/>
          </a:p>
        </p:txBody>
      </p:sp>
      <p:pic>
        <p:nvPicPr>
          <p:cNvPr id="4" name="图片 3"/>
          <p:cNvPicPr>
            <a:picLocks noChangeAspect="1"/>
          </p:cNvPicPr>
          <p:nvPr/>
        </p:nvPicPr>
        <p:blipFill>
          <a:blip r:embed="rId1"/>
          <a:stretch>
            <a:fillRect/>
          </a:stretch>
        </p:blipFill>
        <p:spPr>
          <a:xfrm>
            <a:off x="9898198" y="3656045"/>
            <a:ext cx="2247949" cy="3201955"/>
          </a:xfrm>
          <a:prstGeom prst="rect">
            <a:avLst/>
          </a:prstGeom>
        </p:spPr>
      </p:pic>
      <p:pic>
        <p:nvPicPr>
          <p:cNvPr id="5" name="图片 4"/>
          <p:cNvPicPr>
            <a:picLocks noChangeAspect="1"/>
          </p:cNvPicPr>
          <p:nvPr/>
        </p:nvPicPr>
        <p:blipFill>
          <a:blip r:embed="rId2"/>
          <a:stretch>
            <a:fillRect/>
          </a:stretch>
        </p:blipFill>
        <p:spPr>
          <a:xfrm>
            <a:off x="0" y="2202507"/>
            <a:ext cx="1655289" cy="2585588"/>
          </a:xfrm>
          <a:prstGeom prst="rect">
            <a:avLst/>
          </a:prstGeom>
        </p:spPr>
      </p:pic>
      <p:sp>
        <p:nvSpPr>
          <p:cNvPr id="8" name="圆角矩形 7"/>
          <p:cNvSpPr/>
          <p:nvPr/>
        </p:nvSpPr>
        <p:spPr>
          <a:xfrm>
            <a:off x="2599284" y="1787895"/>
            <a:ext cx="4284595" cy="9231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a:t>
            </a:r>
            <a:r>
              <a:rPr lang="en-US" altLang="zh-CN" sz="3600" b="1" dirty="0" smtClean="0">
                <a:solidFill>
                  <a:schemeClr val="tx2"/>
                </a:solidFill>
              </a:rPr>
              <a:t>1</a:t>
            </a:r>
            <a:r>
              <a:rPr lang="zh-CN" altLang="en-US" sz="3600" b="1" dirty="0" smtClean="0">
                <a:solidFill>
                  <a:schemeClr val="tx2"/>
                </a:solidFill>
              </a:rPr>
              <a:t>月</a:t>
            </a:r>
            <a:r>
              <a:rPr lang="en-US" altLang="zh-CN" sz="3600" b="1" dirty="0" smtClean="0">
                <a:solidFill>
                  <a:schemeClr val="tx2"/>
                </a:solidFill>
              </a:rPr>
              <a:t>19</a:t>
            </a:r>
            <a:r>
              <a:rPr lang="zh-CN" altLang="en-US" sz="3600" b="1" dirty="0" smtClean="0">
                <a:solidFill>
                  <a:schemeClr val="tx2"/>
                </a:solidFill>
              </a:rPr>
              <a:t>日。</a:t>
            </a:r>
            <a:endParaRPr lang="zh-SG" altLang="en-US" sz="3600" b="1" dirty="0">
              <a:solidFill>
                <a:schemeClr val="tx2"/>
              </a:solidFill>
            </a:endParaRPr>
          </a:p>
        </p:txBody>
      </p:sp>
      <p:sp>
        <p:nvSpPr>
          <p:cNvPr id="13" name="左箭头 12"/>
          <p:cNvSpPr/>
          <p:nvPr/>
        </p:nvSpPr>
        <p:spPr>
          <a:xfrm>
            <a:off x="6952891" y="4627904"/>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3"/>
          <a:stretch>
            <a:fillRect/>
          </a:stretch>
        </p:blipFill>
        <p:spPr>
          <a:xfrm>
            <a:off x="7844287" y="4264128"/>
            <a:ext cx="871544" cy="1338272"/>
          </a:xfrm>
          <a:prstGeom prst="rect">
            <a:avLst/>
          </a:prstGeom>
        </p:spPr>
      </p:pic>
      <p:cxnSp>
        <p:nvCxnSpPr>
          <p:cNvPr id="6" name="直接箭头连接符 5"/>
          <p:cNvCxnSpPr/>
          <p:nvPr/>
        </p:nvCxnSpPr>
        <p:spPr>
          <a:xfrm flipV="1">
            <a:off x="1112245" y="948643"/>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圆角矩形 9"/>
          <p:cNvSpPr/>
          <p:nvPr/>
        </p:nvSpPr>
        <p:spPr>
          <a:xfrm>
            <a:off x="2590571" y="3020717"/>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a:t>
            </a:r>
            <a:r>
              <a:rPr lang="en-US" altLang="zh-CN" sz="3600" b="1" dirty="0" smtClean="0">
                <a:solidFill>
                  <a:schemeClr val="tx2"/>
                </a:solidFill>
              </a:rPr>
              <a:t>9</a:t>
            </a:r>
            <a:r>
              <a:rPr lang="zh-CN" altLang="en-US" sz="3600" b="1" dirty="0" smtClean="0">
                <a:solidFill>
                  <a:schemeClr val="tx2"/>
                </a:solidFill>
              </a:rPr>
              <a:t>月</a:t>
            </a:r>
            <a:r>
              <a:rPr lang="en-US" altLang="zh-CN" sz="3600" b="1" dirty="0" smtClean="0">
                <a:solidFill>
                  <a:schemeClr val="tx2"/>
                </a:solidFill>
              </a:rPr>
              <a:t>11</a:t>
            </a:r>
            <a:r>
              <a:rPr lang="zh-CN" altLang="en-US" sz="3600" b="1" dirty="0" smtClean="0">
                <a:solidFill>
                  <a:schemeClr val="tx2"/>
                </a:solidFill>
              </a:rPr>
              <a:t>日。</a:t>
            </a:r>
            <a:endParaRPr lang="zh-SG" altLang="en-US" sz="3600" b="1" dirty="0">
              <a:solidFill>
                <a:schemeClr val="tx2"/>
              </a:solidFill>
            </a:endParaRPr>
          </a:p>
        </p:txBody>
      </p:sp>
      <p:sp>
        <p:nvSpPr>
          <p:cNvPr id="11" name="圆角矩形 10"/>
          <p:cNvSpPr/>
          <p:nvPr/>
        </p:nvSpPr>
        <p:spPr>
          <a:xfrm>
            <a:off x="2590571" y="4253538"/>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C</a:t>
            </a:r>
            <a:r>
              <a:rPr lang="zh-CN" altLang="en-US" sz="3600" b="1" dirty="0" smtClean="0">
                <a:solidFill>
                  <a:schemeClr val="tx2"/>
                </a:solidFill>
              </a:rPr>
              <a:t>、</a:t>
            </a:r>
            <a:r>
              <a:rPr lang="en-US" altLang="zh-CN" sz="3600" b="1" dirty="0" smtClean="0">
                <a:solidFill>
                  <a:schemeClr val="tx2"/>
                </a:solidFill>
              </a:rPr>
              <a:t>11</a:t>
            </a:r>
            <a:r>
              <a:rPr lang="zh-CN" altLang="en-US" sz="3600" b="1" dirty="0" smtClean="0">
                <a:solidFill>
                  <a:schemeClr val="tx2"/>
                </a:solidFill>
              </a:rPr>
              <a:t>月</a:t>
            </a:r>
            <a:r>
              <a:rPr lang="en-US" altLang="zh-CN" sz="3600" b="1" dirty="0" smtClean="0">
                <a:solidFill>
                  <a:schemeClr val="tx2"/>
                </a:solidFill>
              </a:rPr>
              <a:t>9</a:t>
            </a:r>
            <a:r>
              <a:rPr lang="zh-CN" altLang="en-US" sz="3600" b="1" dirty="0" smtClean="0">
                <a:solidFill>
                  <a:schemeClr val="tx2"/>
                </a:solidFill>
              </a:rPr>
              <a:t>日。</a:t>
            </a:r>
            <a:endParaRPr lang="zh-SG" altLang="en-US" sz="36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655608" y="2602285"/>
            <a:ext cx="962032" cy="1133483"/>
          </a:xfrm>
          <a:prstGeom prst="rect">
            <a:avLst/>
          </a:prstGeom>
        </p:spPr>
      </p:pic>
      <p:sp>
        <p:nvSpPr>
          <p:cNvPr id="9" name="文本框 8"/>
          <p:cNvSpPr txBox="1"/>
          <p:nvPr/>
        </p:nvSpPr>
        <p:spPr>
          <a:xfrm>
            <a:off x="655608" y="184031"/>
            <a:ext cx="10311441" cy="646331"/>
          </a:xfrm>
          <a:prstGeom prst="rect">
            <a:avLst/>
          </a:prstGeom>
          <a:noFill/>
        </p:spPr>
        <p:txBody>
          <a:bodyPr wrap="square" rtlCol="0">
            <a:spAutoFit/>
          </a:bodyPr>
          <a:lstStyle/>
          <a:p>
            <a:r>
              <a:rPr lang="zh-CN" altLang="en-US" sz="3600" dirty="0" smtClean="0">
                <a:solidFill>
                  <a:srgbClr val="C00000"/>
                </a:solidFill>
                <a:latin typeface="微软雅黑" panose="020B0503020204020204" pitchFamily="34" charset="-122"/>
                <a:ea typeface="微软雅黑" panose="020B0503020204020204" pitchFamily="34" charset="-122"/>
              </a:rPr>
              <a:t>燃烧的三要素</a:t>
            </a:r>
            <a:endParaRPr lang="zh-SG" altLang="en-US" sz="3600" dirty="0">
              <a:solidFill>
                <a:srgbClr val="C00000"/>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3024996" y="1047511"/>
            <a:ext cx="6619336" cy="1016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1</a:t>
            </a:r>
            <a:r>
              <a:rPr lang="zh-CN" altLang="en-US" sz="2400" dirty="0"/>
              <a:t>、可燃物</a:t>
            </a:r>
            <a:endParaRPr lang="en-US" altLang="zh-CN" sz="2400" dirty="0"/>
          </a:p>
          <a:p>
            <a:r>
              <a:rPr lang="zh-CN" altLang="en-US" sz="2400" dirty="0"/>
              <a:t>   能与空气中的氧或其它氧化剂起剧烈反应。</a:t>
            </a:r>
            <a:endParaRPr lang="zh-SG" altLang="en-US" sz="2400" dirty="0"/>
          </a:p>
        </p:txBody>
      </p:sp>
      <p:sp>
        <p:nvSpPr>
          <p:cNvPr id="12" name="圆角矩形 11"/>
          <p:cNvSpPr/>
          <p:nvPr/>
        </p:nvSpPr>
        <p:spPr>
          <a:xfrm>
            <a:off x="2918604" y="2660651"/>
            <a:ext cx="6619336" cy="1016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smtClean="0"/>
              <a:t>2</a:t>
            </a:r>
            <a:r>
              <a:rPr lang="zh-CN" altLang="en-US" sz="2400" dirty="0" smtClean="0"/>
              <a:t>、</a:t>
            </a:r>
            <a:r>
              <a:rPr lang="zh-CN" altLang="en-US" sz="2400" dirty="0"/>
              <a:t>助燃剂</a:t>
            </a:r>
            <a:endParaRPr lang="en-US" altLang="zh-CN" sz="2400" dirty="0"/>
          </a:p>
          <a:p>
            <a:r>
              <a:rPr lang="zh-CN" altLang="en-US" sz="2400" dirty="0"/>
              <a:t>   </a:t>
            </a:r>
            <a:r>
              <a:rPr lang="zh-CN" altLang="en-US" sz="2400" dirty="0" smtClean="0"/>
              <a:t>能帮助和支持燃烧的物质。</a:t>
            </a:r>
            <a:endParaRPr lang="zh-SG" altLang="en-US" sz="2400" dirty="0"/>
          </a:p>
        </p:txBody>
      </p:sp>
      <p:sp>
        <p:nvSpPr>
          <p:cNvPr id="13" name="圆角矩形 12"/>
          <p:cNvSpPr/>
          <p:nvPr/>
        </p:nvSpPr>
        <p:spPr>
          <a:xfrm>
            <a:off x="2918604" y="4552454"/>
            <a:ext cx="6619336" cy="1016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3</a:t>
            </a:r>
            <a:r>
              <a:rPr lang="zh-CN" altLang="en-US" sz="2400" dirty="0" smtClean="0"/>
              <a:t>、着火源</a:t>
            </a:r>
            <a:endParaRPr lang="en-US" altLang="zh-CN" sz="2400" dirty="0"/>
          </a:p>
          <a:p>
            <a:r>
              <a:rPr lang="zh-CN" altLang="en-US" sz="2400" dirty="0"/>
              <a:t>   </a:t>
            </a:r>
            <a:r>
              <a:rPr lang="zh-CN" altLang="en-US" sz="2400" dirty="0" smtClean="0"/>
              <a:t>能引起可燃物燃烧的能量。</a:t>
            </a:r>
            <a:endParaRPr lang="zh-SG" altLang="en-US" sz="2400" dirty="0"/>
          </a:p>
        </p:txBody>
      </p:sp>
      <p:cxnSp>
        <p:nvCxnSpPr>
          <p:cNvPr id="15" name="直接连接符 14"/>
          <p:cNvCxnSpPr>
            <a:stCxn id="7" idx="0"/>
          </p:cNvCxnSpPr>
          <p:nvPr/>
        </p:nvCxnSpPr>
        <p:spPr>
          <a:xfrm flipV="1">
            <a:off x="1136624" y="1555887"/>
            <a:ext cx="7814" cy="1046398"/>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直接连接符 16"/>
          <p:cNvCxnSpPr>
            <a:endCxn id="11" idx="1"/>
          </p:cNvCxnSpPr>
          <p:nvPr/>
        </p:nvCxnSpPr>
        <p:spPr>
          <a:xfrm>
            <a:off x="1136624" y="1555887"/>
            <a:ext cx="188837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直接连接符 18"/>
          <p:cNvCxnSpPr>
            <a:stCxn id="7" idx="3"/>
            <a:endCxn id="12" idx="1"/>
          </p:cNvCxnSpPr>
          <p:nvPr/>
        </p:nvCxnSpPr>
        <p:spPr>
          <a:xfrm>
            <a:off x="1617640" y="3169027"/>
            <a:ext cx="130096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直接连接符 20"/>
          <p:cNvCxnSpPr>
            <a:stCxn id="7" idx="2"/>
          </p:cNvCxnSpPr>
          <p:nvPr/>
        </p:nvCxnSpPr>
        <p:spPr>
          <a:xfrm>
            <a:off x="1136624" y="3735768"/>
            <a:ext cx="0" cy="1325062"/>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直接连接符 22"/>
          <p:cNvCxnSpPr/>
          <p:nvPr/>
        </p:nvCxnSpPr>
        <p:spPr>
          <a:xfrm>
            <a:off x="1144438" y="5066581"/>
            <a:ext cx="1774166" cy="5751"/>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9</a:t>
            </a:r>
            <a:r>
              <a:rPr lang="zh-CN" altLang="en-US" sz="3200" b="1" dirty="0" smtClean="0"/>
              <a:t>、下列图片是（    ）灭火器。</a:t>
            </a:r>
            <a:endParaRPr lang="zh-SG" altLang="en-US" sz="3200" b="1" dirty="0"/>
          </a:p>
        </p:txBody>
      </p:sp>
      <p:pic>
        <p:nvPicPr>
          <p:cNvPr id="5" name="图片 4"/>
          <p:cNvPicPr>
            <a:picLocks noChangeAspect="1"/>
          </p:cNvPicPr>
          <p:nvPr/>
        </p:nvPicPr>
        <p:blipFill>
          <a:blip r:embed="rId1"/>
          <a:stretch>
            <a:fillRect/>
          </a:stretch>
        </p:blipFill>
        <p:spPr>
          <a:xfrm>
            <a:off x="0" y="2202507"/>
            <a:ext cx="1655289" cy="2585588"/>
          </a:xfrm>
          <a:prstGeom prst="rect">
            <a:avLst/>
          </a:prstGeom>
        </p:spPr>
      </p:pic>
      <p:sp>
        <p:nvSpPr>
          <p:cNvPr id="8" name="圆角矩形 7"/>
          <p:cNvSpPr/>
          <p:nvPr/>
        </p:nvSpPr>
        <p:spPr>
          <a:xfrm>
            <a:off x="6003842" y="2115699"/>
            <a:ext cx="4284595" cy="92311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A</a:t>
            </a:r>
            <a:r>
              <a:rPr lang="zh-CN" altLang="en-US" sz="3600" b="1" dirty="0" smtClean="0">
                <a:solidFill>
                  <a:schemeClr val="tx2"/>
                </a:solidFill>
              </a:rPr>
              <a:t>、干粉灭火器。</a:t>
            </a:r>
            <a:endParaRPr lang="zh-SG" altLang="en-US" sz="3600" b="1" dirty="0">
              <a:solidFill>
                <a:schemeClr val="tx2"/>
              </a:solidFill>
            </a:endParaRPr>
          </a:p>
        </p:txBody>
      </p:sp>
      <p:sp>
        <p:nvSpPr>
          <p:cNvPr id="13" name="左箭头 12"/>
          <p:cNvSpPr/>
          <p:nvPr/>
        </p:nvSpPr>
        <p:spPr>
          <a:xfrm>
            <a:off x="10288437" y="2414282"/>
            <a:ext cx="891396" cy="3617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SG" altLang="en-US"/>
          </a:p>
        </p:txBody>
      </p:sp>
      <p:pic>
        <p:nvPicPr>
          <p:cNvPr id="14" name="图片 13"/>
          <p:cNvPicPr>
            <a:picLocks noChangeAspect="1"/>
          </p:cNvPicPr>
          <p:nvPr/>
        </p:nvPicPr>
        <p:blipFill>
          <a:blip r:embed="rId2"/>
          <a:stretch>
            <a:fillRect/>
          </a:stretch>
        </p:blipFill>
        <p:spPr>
          <a:xfrm>
            <a:off x="11179833" y="2050506"/>
            <a:ext cx="871544" cy="1338272"/>
          </a:xfrm>
          <a:prstGeom prst="rect">
            <a:avLst/>
          </a:prstGeom>
        </p:spPr>
      </p:pic>
      <p:cxnSp>
        <p:nvCxnSpPr>
          <p:cNvPr id="6" name="直接箭头连接符 5"/>
          <p:cNvCxnSpPr/>
          <p:nvPr/>
        </p:nvCxnSpPr>
        <p:spPr>
          <a:xfrm flipV="1">
            <a:off x="1055369" y="966703"/>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圆角矩形 9"/>
          <p:cNvSpPr/>
          <p:nvPr/>
        </p:nvSpPr>
        <p:spPr>
          <a:xfrm>
            <a:off x="5995129" y="3348521"/>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smtClean="0">
                <a:solidFill>
                  <a:schemeClr val="tx2"/>
                </a:solidFill>
              </a:rPr>
              <a:t>B</a:t>
            </a:r>
            <a:r>
              <a:rPr lang="zh-CN" altLang="en-US" sz="3600" b="1" dirty="0" smtClean="0">
                <a:solidFill>
                  <a:schemeClr val="tx2"/>
                </a:solidFill>
              </a:rPr>
              <a:t>、泡沫灭火器。</a:t>
            </a:r>
            <a:endParaRPr lang="zh-SG" altLang="en-US" sz="3600" b="1" dirty="0">
              <a:solidFill>
                <a:schemeClr val="tx2"/>
              </a:solidFill>
            </a:endParaRPr>
          </a:p>
        </p:txBody>
      </p:sp>
      <p:sp>
        <p:nvSpPr>
          <p:cNvPr id="11" name="圆角矩形 10"/>
          <p:cNvSpPr/>
          <p:nvPr/>
        </p:nvSpPr>
        <p:spPr>
          <a:xfrm>
            <a:off x="5995129" y="4581342"/>
            <a:ext cx="4362320" cy="9231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SG" sz="3600" b="1" dirty="0" smtClean="0">
                <a:solidFill>
                  <a:schemeClr val="tx2"/>
                </a:solidFill>
              </a:rPr>
              <a:t>C</a:t>
            </a:r>
            <a:r>
              <a:rPr lang="zh-CN" altLang="en-US" sz="3600" b="1" dirty="0" smtClean="0">
                <a:solidFill>
                  <a:schemeClr val="tx2"/>
                </a:solidFill>
              </a:rPr>
              <a:t>、二氧化碳灭火器。</a:t>
            </a:r>
            <a:endParaRPr lang="zh-SG" altLang="en-US" sz="3600" b="1" dirty="0">
              <a:solidFill>
                <a:schemeClr val="tx2"/>
              </a:solidFill>
            </a:endParaRPr>
          </a:p>
        </p:txBody>
      </p:sp>
      <p:pic>
        <p:nvPicPr>
          <p:cNvPr id="3" name="图片 2"/>
          <p:cNvPicPr>
            <a:picLocks noChangeAspect="1"/>
          </p:cNvPicPr>
          <p:nvPr/>
        </p:nvPicPr>
        <p:blipFill>
          <a:blip r:embed="rId3"/>
          <a:stretch>
            <a:fillRect/>
          </a:stretch>
        </p:blipFill>
        <p:spPr>
          <a:xfrm>
            <a:off x="2044575" y="1644258"/>
            <a:ext cx="3659289" cy="369261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069" y="397986"/>
            <a:ext cx="7269192" cy="584775"/>
          </a:xfrm>
          <a:prstGeom prst="rect">
            <a:avLst/>
          </a:prstGeom>
          <a:noFill/>
          <a:ln>
            <a:solidFill>
              <a:srgbClr val="FF0000"/>
            </a:solidFill>
          </a:ln>
        </p:spPr>
        <p:txBody>
          <a:bodyPr wrap="square" rtlCol="0">
            <a:spAutoFit/>
          </a:bodyPr>
          <a:lstStyle/>
          <a:p>
            <a:r>
              <a:rPr lang="en-US" altLang="zh-CN" sz="3200" b="1" dirty="0" smtClean="0"/>
              <a:t>10</a:t>
            </a:r>
            <a:r>
              <a:rPr lang="zh-CN" altLang="en-US" sz="3200" b="1" dirty="0" smtClean="0"/>
              <a:t>、怎样正确使用干粉灭火器。</a:t>
            </a:r>
            <a:endParaRPr lang="zh-SG" altLang="en-US" sz="3200" b="1" dirty="0"/>
          </a:p>
        </p:txBody>
      </p:sp>
      <p:pic>
        <p:nvPicPr>
          <p:cNvPr id="5" name="图片 4"/>
          <p:cNvPicPr>
            <a:picLocks noChangeAspect="1"/>
          </p:cNvPicPr>
          <p:nvPr/>
        </p:nvPicPr>
        <p:blipFill>
          <a:blip r:embed="rId1"/>
          <a:stretch>
            <a:fillRect/>
          </a:stretch>
        </p:blipFill>
        <p:spPr>
          <a:xfrm>
            <a:off x="0" y="2202507"/>
            <a:ext cx="1655289" cy="2585588"/>
          </a:xfrm>
          <a:prstGeom prst="rect">
            <a:avLst/>
          </a:prstGeom>
        </p:spPr>
      </p:pic>
      <p:sp>
        <p:nvSpPr>
          <p:cNvPr id="8" name="圆角矩形 7"/>
          <p:cNvSpPr/>
          <p:nvPr/>
        </p:nvSpPr>
        <p:spPr>
          <a:xfrm>
            <a:off x="5917577" y="1679496"/>
            <a:ext cx="5526800" cy="4692549"/>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smtClean="0">
                <a:solidFill>
                  <a:schemeClr val="tx2"/>
                </a:solidFill>
              </a:rPr>
              <a:t>一、提起灭火器。</a:t>
            </a:r>
            <a:endParaRPr lang="en-US" altLang="zh-CN" sz="3200" b="1" dirty="0" smtClean="0">
              <a:solidFill>
                <a:schemeClr val="tx2"/>
              </a:solidFill>
            </a:endParaRPr>
          </a:p>
          <a:p>
            <a:r>
              <a:rPr lang="zh-CN" altLang="en-US" sz="3200" b="1" dirty="0" smtClean="0">
                <a:solidFill>
                  <a:schemeClr val="tx2"/>
                </a:solidFill>
              </a:rPr>
              <a:t>二、拔下保险销。</a:t>
            </a:r>
            <a:endParaRPr lang="en-US" altLang="zh-CN" sz="3200" b="1" dirty="0" smtClean="0">
              <a:solidFill>
                <a:schemeClr val="tx2"/>
              </a:solidFill>
            </a:endParaRPr>
          </a:p>
          <a:p>
            <a:r>
              <a:rPr lang="zh-CN" altLang="en-US" sz="3200" b="1" dirty="0" smtClean="0">
                <a:solidFill>
                  <a:schemeClr val="tx2"/>
                </a:solidFill>
              </a:rPr>
              <a:t>三、一手持喷管。</a:t>
            </a:r>
            <a:endParaRPr lang="en-US" altLang="zh-CN" sz="3200" b="1" dirty="0" smtClean="0">
              <a:solidFill>
                <a:schemeClr val="tx2"/>
              </a:solidFill>
            </a:endParaRPr>
          </a:p>
          <a:p>
            <a:r>
              <a:rPr lang="zh-CN" altLang="en-US" sz="3200" b="1" dirty="0" smtClean="0">
                <a:solidFill>
                  <a:schemeClr val="tx2"/>
                </a:solidFill>
              </a:rPr>
              <a:t>四、一手按压把。</a:t>
            </a:r>
            <a:endParaRPr lang="en-US" altLang="zh-CN" sz="3200" b="1" dirty="0" smtClean="0">
              <a:solidFill>
                <a:schemeClr val="tx2"/>
              </a:solidFill>
            </a:endParaRPr>
          </a:p>
          <a:p>
            <a:r>
              <a:rPr lang="zh-CN" altLang="en-US" sz="3200" b="1" dirty="0" smtClean="0">
                <a:solidFill>
                  <a:schemeClr val="tx2"/>
                </a:solidFill>
              </a:rPr>
              <a:t>五、对准火源根部来回扫射。</a:t>
            </a:r>
            <a:endParaRPr lang="en-US" altLang="zh-CN" sz="3200" b="1" dirty="0" smtClean="0">
              <a:solidFill>
                <a:schemeClr val="tx2"/>
              </a:solidFill>
            </a:endParaRPr>
          </a:p>
          <a:p>
            <a:r>
              <a:rPr lang="zh-CN" altLang="en-US" sz="3200" b="1" dirty="0" smtClean="0">
                <a:solidFill>
                  <a:schemeClr val="tx2"/>
                </a:solidFill>
              </a:rPr>
              <a:t>（注意：人站立在上风口位置，保持一定的喷射距离。</a:t>
            </a:r>
            <a:endParaRPr lang="zh-SG" altLang="en-US" sz="3200" b="1" dirty="0">
              <a:solidFill>
                <a:schemeClr val="tx2"/>
              </a:solidFill>
            </a:endParaRPr>
          </a:p>
        </p:txBody>
      </p:sp>
      <p:pic>
        <p:nvPicPr>
          <p:cNvPr id="14" name="图片 13"/>
          <p:cNvPicPr>
            <a:picLocks noChangeAspect="1"/>
          </p:cNvPicPr>
          <p:nvPr/>
        </p:nvPicPr>
        <p:blipFill>
          <a:blip r:embed="rId2"/>
          <a:stretch>
            <a:fillRect/>
          </a:stretch>
        </p:blipFill>
        <p:spPr>
          <a:xfrm>
            <a:off x="10860745" y="4707440"/>
            <a:ext cx="1331255" cy="2044167"/>
          </a:xfrm>
          <a:prstGeom prst="rect">
            <a:avLst/>
          </a:prstGeom>
        </p:spPr>
      </p:pic>
      <p:cxnSp>
        <p:nvCxnSpPr>
          <p:cNvPr id="6" name="直接箭头连接符 5"/>
          <p:cNvCxnSpPr/>
          <p:nvPr/>
        </p:nvCxnSpPr>
        <p:spPr>
          <a:xfrm flipV="1">
            <a:off x="1055369" y="966703"/>
            <a:ext cx="755149" cy="12358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 name="图片 2"/>
          <p:cNvPicPr>
            <a:picLocks noChangeAspect="1"/>
          </p:cNvPicPr>
          <p:nvPr/>
        </p:nvPicPr>
        <p:blipFill>
          <a:blip r:embed="rId3"/>
          <a:stretch>
            <a:fillRect/>
          </a:stretch>
        </p:blipFill>
        <p:spPr>
          <a:xfrm>
            <a:off x="1812590" y="1719821"/>
            <a:ext cx="3659289" cy="369261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08321" y="1417308"/>
            <a:ext cx="9821323" cy="1383402"/>
          </a:xfrm>
        </p:spPr>
        <p:txBody>
          <a:bodyPr rtlCol="0">
            <a:noAutofit/>
          </a:bodyPr>
          <a:lstStyle/>
          <a:p>
            <a:pPr rtl="0"/>
            <a:r>
              <a:rPr lang="zh-CN" altLang="en-US" b="1" dirty="0" smtClean="0">
                <a:solidFill>
                  <a:srgbClr val="00B0F0"/>
                </a:solidFill>
                <a:latin typeface="华文彩云" panose="02010800040101010101" pitchFamily="2" charset="-122"/>
                <a:ea typeface="华文彩云" panose="02010800040101010101" pitchFamily="2" charset="-122"/>
              </a:rPr>
              <a:t>消防在心中，安全伴我行！</a:t>
            </a:r>
            <a:endParaRPr lang="zh-CN" altLang="en-US" b="1" dirty="0">
              <a:solidFill>
                <a:srgbClr val="00B0F0"/>
              </a:solidFill>
              <a:latin typeface="华文彩云" panose="02010800040101010101" pitchFamily="2" charset="-122"/>
              <a:ea typeface="华文彩云" panose="02010800040101010101" pitchFamily="2" charset="-122"/>
            </a:endParaRPr>
          </a:p>
        </p:txBody>
      </p:sp>
      <p:sp>
        <p:nvSpPr>
          <p:cNvPr id="4" name="副标题 3"/>
          <p:cNvSpPr>
            <a:spLocks noGrp="1"/>
          </p:cNvSpPr>
          <p:nvPr>
            <p:ph type="subTitle" idx="1"/>
          </p:nvPr>
        </p:nvSpPr>
        <p:spPr>
          <a:xfrm>
            <a:off x="1738073" y="3787415"/>
            <a:ext cx="7091361" cy="838200"/>
          </a:xfrm>
        </p:spPr>
        <p:txBody>
          <a:bodyPr>
            <a:noAutofit/>
          </a:bodyPr>
          <a:lstStyle/>
          <a:p>
            <a:pPr algn="ctr"/>
            <a:r>
              <a:rPr lang="zh-CN" altLang="en-US" sz="6000" dirty="0" smtClean="0"/>
              <a:t>结束，谢谢大家！</a:t>
            </a:r>
            <a:endParaRPr lang="zh-SG" altLang="en-US" sz="6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120769" y="-276045"/>
            <a:ext cx="11281764" cy="1200416"/>
          </a:xfrm>
        </p:spPr>
        <p:txBody>
          <a:bodyPr rtlCol="0"/>
          <a:lstStyle/>
          <a:p>
            <a:pPr rtl="0"/>
            <a:r>
              <a:rPr lang="zh-CN" altLang="en-US" dirty="0" smtClean="0">
                <a:solidFill>
                  <a:srgbClr val="C00000"/>
                </a:solidFill>
              </a:rPr>
              <a:t>燃烧的产物及危害</a:t>
            </a:r>
            <a:endParaRPr lang="zh-CN" altLang="en-US" dirty="0">
              <a:solidFill>
                <a:srgbClr val="C00000"/>
              </a:solidFill>
            </a:endParaRPr>
          </a:p>
        </p:txBody>
      </p:sp>
      <p:sp>
        <p:nvSpPr>
          <p:cNvPr id="6" name="文本框 5"/>
          <p:cNvSpPr txBox="1"/>
          <p:nvPr/>
        </p:nvSpPr>
        <p:spPr>
          <a:xfrm>
            <a:off x="287548" y="1989827"/>
            <a:ext cx="21105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3600" dirty="0" smtClean="0"/>
              <a:t>首次伤害</a:t>
            </a:r>
            <a:endParaRPr lang="zh-SG" altLang="en-US" sz="3600" dirty="0"/>
          </a:p>
        </p:txBody>
      </p:sp>
      <p:cxnSp>
        <p:nvCxnSpPr>
          <p:cNvPr id="7" name="直接箭头连接符 6"/>
          <p:cNvCxnSpPr>
            <a:stCxn id="6" idx="3"/>
          </p:cNvCxnSpPr>
          <p:nvPr/>
        </p:nvCxnSpPr>
        <p:spPr>
          <a:xfrm flipV="1">
            <a:off x="2398144" y="2300377"/>
            <a:ext cx="937403" cy="12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剪去对角的矩形 7"/>
          <p:cNvSpPr/>
          <p:nvPr/>
        </p:nvSpPr>
        <p:spPr>
          <a:xfrm>
            <a:off x="3374367" y="1524000"/>
            <a:ext cx="2852466" cy="172528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rPr>
              <a:t>散发在空气中且能看到的燃烧产物叫做烟雾</a:t>
            </a:r>
            <a:endParaRPr lang="zh-SG" altLang="en-US" sz="2400" b="1" dirty="0">
              <a:solidFill>
                <a:schemeClr val="tx2"/>
              </a:solidFill>
            </a:endParaRPr>
          </a:p>
        </p:txBody>
      </p:sp>
      <p:sp>
        <p:nvSpPr>
          <p:cNvPr id="9" name="剪去对角的矩形 8"/>
          <p:cNvSpPr/>
          <p:nvPr/>
        </p:nvSpPr>
        <p:spPr>
          <a:xfrm>
            <a:off x="7203056" y="1524000"/>
            <a:ext cx="3625969" cy="1777041"/>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rPr>
              <a:t>烟雾中的主要有害成分：二氧化碳、一氧化碳、二氧化硫、氮氧化合物</a:t>
            </a:r>
            <a:endParaRPr lang="zh-SG" altLang="en-US" sz="2400" b="1" dirty="0">
              <a:solidFill>
                <a:schemeClr val="tx2"/>
              </a:solidFill>
            </a:endParaRPr>
          </a:p>
        </p:txBody>
      </p:sp>
      <p:sp>
        <p:nvSpPr>
          <p:cNvPr id="10" name="文本框 9"/>
          <p:cNvSpPr txBox="1"/>
          <p:nvPr/>
        </p:nvSpPr>
        <p:spPr>
          <a:xfrm>
            <a:off x="2280249" y="4477110"/>
            <a:ext cx="211059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3600" dirty="0"/>
              <a:t>二</a:t>
            </a:r>
            <a:r>
              <a:rPr lang="zh-CN" altLang="en-US" sz="3600" dirty="0" smtClean="0"/>
              <a:t>次伤害</a:t>
            </a:r>
            <a:endParaRPr lang="zh-SG" altLang="en-US" sz="3600" dirty="0"/>
          </a:p>
        </p:txBody>
      </p:sp>
      <p:cxnSp>
        <p:nvCxnSpPr>
          <p:cNvPr id="11" name="直接箭头连接符 10"/>
          <p:cNvCxnSpPr/>
          <p:nvPr/>
        </p:nvCxnSpPr>
        <p:spPr>
          <a:xfrm flipV="1">
            <a:off x="4379343" y="4800275"/>
            <a:ext cx="1020028" cy="13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剪去对角的矩形 11"/>
          <p:cNvSpPr/>
          <p:nvPr/>
        </p:nvSpPr>
        <p:spPr>
          <a:xfrm>
            <a:off x="5390071" y="4057292"/>
            <a:ext cx="2908540" cy="167639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rPr>
              <a:t>高温烫伤</a:t>
            </a:r>
            <a:r>
              <a:rPr lang="zh-CN" altLang="en-US" sz="2400" b="1" dirty="0">
                <a:solidFill>
                  <a:schemeClr val="tx2"/>
                </a:solidFill>
              </a:rPr>
              <a:t>、</a:t>
            </a:r>
            <a:r>
              <a:rPr lang="zh-CN" altLang="en-US" sz="2400" b="1" dirty="0" smtClean="0">
                <a:solidFill>
                  <a:schemeClr val="tx2"/>
                </a:solidFill>
              </a:rPr>
              <a:t>灼伤</a:t>
            </a:r>
            <a:endParaRPr lang="zh-SG" altLang="en-US" sz="2400" b="1" dirty="0">
              <a:solidFill>
                <a:schemeClr val="tx2"/>
              </a:solidFill>
            </a:endParaRPr>
          </a:p>
        </p:txBody>
      </p:sp>
      <p:sp>
        <p:nvSpPr>
          <p:cNvPr id="13" name="剪去对角的矩形 12"/>
          <p:cNvSpPr/>
          <p:nvPr/>
        </p:nvSpPr>
        <p:spPr>
          <a:xfrm>
            <a:off x="8711241" y="4117677"/>
            <a:ext cx="2908540" cy="1676399"/>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tx2"/>
                </a:solidFill>
              </a:rPr>
              <a:t>引发爆炸、踩踏等其它危害</a:t>
            </a:r>
            <a:endParaRPr lang="zh-SG" alt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877" y="-333554"/>
            <a:ext cx="9372600" cy="1200416"/>
          </a:xfrm>
        </p:spPr>
        <p:txBody>
          <a:bodyPr/>
          <a:lstStyle/>
          <a:p>
            <a:r>
              <a:rPr lang="zh-CN" altLang="en-US" dirty="0" smtClean="0">
                <a:solidFill>
                  <a:srgbClr val="C00000"/>
                </a:solidFill>
              </a:rPr>
              <a:t>烟雾的危害</a:t>
            </a:r>
            <a:endParaRPr lang="zh-SG" altLang="en-US" dirty="0">
              <a:solidFill>
                <a:srgbClr val="C00000"/>
              </a:solidFill>
            </a:endParaRPr>
          </a:p>
        </p:txBody>
      </p:sp>
      <p:sp>
        <p:nvSpPr>
          <p:cNvPr id="5" name="文本框 4"/>
          <p:cNvSpPr txBox="1"/>
          <p:nvPr/>
        </p:nvSpPr>
        <p:spPr>
          <a:xfrm>
            <a:off x="810883" y="1518249"/>
            <a:ext cx="10184921" cy="1384995"/>
          </a:xfrm>
          <a:prstGeom prst="rect">
            <a:avLst/>
          </a:prstGeom>
          <a:noFill/>
        </p:spPr>
        <p:txBody>
          <a:bodyPr wrap="square" rtlCol="0">
            <a:spAutoFit/>
          </a:bodyPr>
          <a:lstStyle/>
          <a:p>
            <a:r>
              <a:rPr lang="zh-CN" altLang="en-US" sz="2800" dirty="0" smtClean="0"/>
              <a:t>二氧化碳</a:t>
            </a:r>
            <a:endParaRPr lang="en-US" altLang="zh-CN" sz="2800" dirty="0" smtClean="0"/>
          </a:p>
          <a:p>
            <a:r>
              <a:rPr lang="zh-CN" altLang="en-US" sz="2800" dirty="0"/>
              <a:t>空气</a:t>
            </a:r>
            <a:r>
              <a:rPr lang="zh-CN" altLang="en-US" sz="2800" dirty="0" smtClean="0"/>
              <a:t>中含有大量二氧化碳时，人会感到缺氧，达到</a:t>
            </a:r>
            <a:r>
              <a:rPr lang="en-US" altLang="zh-CN" sz="2800" dirty="0" smtClean="0">
                <a:solidFill>
                  <a:srgbClr val="FF0000"/>
                </a:solidFill>
              </a:rPr>
              <a:t>6%</a:t>
            </a:r>
            <a:r>
              <a:rPr lang="zh-CN" altLang="en-US" sz="2800" dirty="0" smtClean="0"/>
              <a:t>以上时，感到呼吸急促困难头痛、浑身乏力，</a:t>
            </a:r>
            <a:r>
              <a:rPr lang="zh-CN" altLang="en-US" sz="2800" dirty="0" smtClean="0">
                <a:solidFill>
                  <a:srgbClr val="FF0000"/>
                </a:solidFill>
              </a:rPr>
              <a:t>严重窒息以致死亡。</a:t>
            </a:r>
            <a:endParaRPr lang="zh-SG" altLang="en-US" dirty="0">
              <a:solidFill>
                <a:srgbClr val="FF0000"/>
              </a:solidFill>
            </a:endParaRPr>
          </a:p>
        </p:txBody>
      </p:sp>
      <p:sp>
        <p:nvSpPr>
          <p:cNvPr id="6" name="文本框 5"/>
          <p:cNvSpPr txBox="1"/>
          <p:nvPr/>
        </p:nvSpPr>
        <p:spPr>
          <a:xfrm>
            <a:off x="888521" y="3114136"/>
            <a:ext cx="10184921" cy="1384995"/>
          </a:xfrm>
          <a:prstGeom prst="rect">
            <a:avLst/>
          </a:prstGeom>
          <a:noFill/>
        </p:spPr>
        <p:txBody>
          <a:bodyPr wrap="square" rtlCol="0">
            <a:spAutoFit/>
          </a:bodyPr>
          <a:lstStyle/>
          <a:p>
            <a:r>
              <a:rPr lang="zh-CN" altLang="en-US" sz="2800" dirty="0"/>
              <a:t>一</a:t>
            </a:r>
            <a:r>
              <a:rPr lang="zh-CN" altLang="en-US" sz="2800" dirty="0" smtClean="0"/>
              <a:t>氧化碳</a:t>
            </a:r>
            <a:endParaRPr lang="en-US" altLang="zh-CN" sz="2800" dirty="0" smtClean="0"/>
          </a:p>
          <a:p>
            <a:r>
              <a:rPr lang="zh-CN" altLang="en-US" sz="2800" dirty="0" smtClean="0"/>
              <a:t>一氧化碳在空气中含量达到</a:t>
            </a:r>
            <a:r>
              <a:rPr lang="en-US" altLang="zh-CN" sz="2800" dirty="0" smtClean="0">
                <a:solidFill>
                  <a:srgbClr val="FF0000"/>
                </a:solidFill>
              </a:rPr>
              <a:t>1%</a:t>
            </a:r>
            <a:r>
              <a:rPr lang="zh-CN" altLang="en-US" sz="2800" dirty="0" smtClean="0"/>
              <a:t>时，人吸气数次后失去知觉，</a:t>
            </a:r>
            <a:r>
              <a:rPr lang="zh-CN" altLang="en-US" sz="2800" dirty="0" smtClean="0">
                <a:solidFill>
                  <a:srgbClr val="FF0000"/>
                </a:solidFill>
              </a:rPr>
              <a:t>经</a:t>
            </a:r>
            <a:r>
              <a:rPr lang="en-US" altLang="zh-CN" sz="2800" dirty="0" smtClean="0">
                <a:solidFill>
                  <a:srgbClr val="FF0000"/>
                </a:solidFill>
              </a:rPr>
              <a:t>1-2</a:t>
            </a:r>
            <a:r>
              <a:rPr lang="zh-CN" altLang="en-US" sz="2800" dirty="0" smtClean="0">
                <a:solidFill>
                  <a:srgbClr val="FF0000"/>
                </a:solidFill>
              </a:rPr>
              <a:t>分钟可中毒死亡。</a:t>
            </a:r>
            <a:endParaRPr lang="zh-SG" altLang="en-US"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877" y="-333554"/>
            <a:ext cx="9372600" cy="1200416"/>
          </a:xfrm>
        </p:spPr>
        <p:txBody>
          <a:bodyPr/>
          <a:lstStyle/>
          <a:p>
            <a:r>
              <a:rPr lang="zh-CN" altLang="en-US" dirty="0" smtClean="0">
                <a:solidFill>
                  <a:srgbClr val="C00000"/>
                </a:solidFill>
              </a:rPr>
              <a:t>烟雾的危害</a:t>
            </a:r>
            <a:endParaRPr lang="zh-SG" altLang="en-US" dirty="0">
              <a:solidFill>
                <a:srgbClr val="C00000"/>
              </a:solidFill>
            </a:endParaRPr>
          </a:p>
        </p:txBody>
      </p:sp>
      <p:sp>
        <p:nvSpPr>
          <p:cNvPr id="5" name="文本框 4"/>
          <p:cNvSpPr txBox="1"/>
          <p:nvPr/>
        </p:nvSpPr>
        <p:spPr>
          <a:xfrm>
            <a:off x="810883" y="1518249"/>
            <a:ext cx="10184921" cy="1384995"/>
          </a:xfrm>
          <a:prstGeom prst="rect">
            <a:avLst/>
          </a:prstGeom>
          <a:noFill/>
        </p:spPr>
        <p:txBody>
          <a:bodyPr wrap="square" rtlCol="0">
            <a:spAutoFit/>
          </a:bodyPr>
          <a:lstStyle/>
          <a:p>
            <a:r>
              <a:rPr lang="zh-CN" altLang="en-US" sz="2800" dirty="0" smtClean="0"/>
              <a:t>二氧化硫</a:t>
            </a:r>
            <a:endParaRPr lang="en-US" altLang="zh-CN" sz="2800" dirty="0" smtClean="0"/>
          </a:p>
          <a:p>
            <a:r>
              <a:rPr lang="zh-CN" altLang="en-US" sz="2800" dirty="0" smtClean="0"/>
              <a:t>对人的呼吸道的粘膜和眼睛的角膜有刺激，在空气中的含量达到</a:t>
            </a:r>
            <a:r>
              <a:rPr lang="en-US" altLang="zh-CN" sz="2800" dirty="0" smtClean="0">
                <a:solidFill>
                  <a:srgbClr val="FF0000"/>
                </a:solidFill>
              </a:rPr>
              <a:t>0.05%</a:t>
            </a:r>
            <a:r>
              <a:rPr lang="zh-CN" altLang="en-US" sz="2800" dirty="0" smtClean="0"/>
              <a:t>时，人在</a:t>
            </a:r>
            <a:r>
              <a:rPr lang="zh-CN" altLang="en-US" sz="2800" dirty="0" smtClean="0">
                <a:solidFill>
                  <a:srgbClr val="FF0000"/>
                </a:solidFill>
              </a:rPr>
              <a:t>短时间内由生命危险。</a:t>
            </a:r>
            <a:endParaRPr lang="zh-SG" altLang="en-US" dirty="0">
              <a:solidFill>
                <a:srgbClr val="FF0000"/>
              </a:solidFill>
            </a:endParaRPr>
          </a:p>
        </p:txBody>
      </p:sp>
      <p:sp>
        <p:nvSpPr>
          <p:cNvPr id="6" name="文本框 5"/>
          <p:cNvSpPr txBox="1"/>
          <p:nvPr/>
        </p:nvSpPr>
        <p:spPr>
          <a:xfrm>
            <a:off x="905774" y="3114136"/>
            <a:ext cx="10184921" cy="1384995"/>
          </a:xfrm>
          <a:prstGeom prst="rect">
            <a:avLst/>
          </a:prstGeom>
          <a:noFill/>
        </p:spPr>
        <p:txBody>
          <a:bodyPr wrap="square" rtlCol="0">
            <a:spAutoFit/>
          </a:bodyPr>
          <a:lstStyle/>
          <a:p>
            <a:r>
              <a:rPr lang="zh-CN" altLang="en-US" sz="2800" dirty="0" smtClean="0"/>
              <a:t>氮氧化合物</a:t>
            </a:r>
            <a:endParaRPr lang="en-US" altLang="zh-CN" sz="2800" dirty="0" smtClean="0"/>
          </a:p>
          <a:p>
            <a:r>
              <a:rPr lang="zh-CN" altLang="en-US" sz="2800" dirty="0" smtClean="0"/>
              <a:t>遇水可形成硝酸，对呼吸器官产生强烈刺激和</a:t>
            </a:r>
            <a:r>
              <a:rPr lang="zh-CN" altLang="en-US" sz="2800" dirty="0" smtClean="0">
                <a:solidFill>
                  <a:srgbClr val="FF0000"/>
                </a:solidFill>
              </a:rPr>
              <a:t>腐蚀</a:t>
            </a:r>
            <a:r>
              <a:rPr lang="zh-CN" altLang="en-US" sz="2800" dirty="0" smtClean="0"/>
              <a:t>作用，轻则胸闷、咳嗽，</a:t>
            </a:r>
            <a:r>
              <a:rPr lang="zh-CN" altLang="en-US" sz="2800" dirty="0" smtClean="0">
                <a:solidFill>
                  <a:srgbClr val="FF0000"/>
                </a:solidFill>
              </a:rPr>
              <a:t>重则昏迷、肺水肿。</a:t>
            </a:r>
            <a:endParaRPr lang="zh-SG" altLang="en-US"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08213" y="304800"/>
            <a:ext cx="9046383" cy="5497902"/>
          </a:xfrm>
        </p:spPr>
        <p:txBody>
          <a:bodyPr/>
          <a:lstStyle/>
          <a:p>
            <a:pPr>
              <a:lnSpc>
                <a:spcPts val="8000"/>
              </a:lnSpc>
            </a:pPr>
            <a:r>
              <a:rPr lang="zh-CN" altLang="en-US" dirty="0" smtClean="0"/>
              <a:t>     </a:t>
            </a:r>
            <a:r>
              <a:rPr lang="zh-CN" altLang="en-US" sz="4400" dirty="0" smtClean="0"/>
              <a:t>全世界每天发生火宅</a:t>
            </a:r>
            <a:r>
              <a:rPr lang="en-US" altLang="zh-CN" sz="4400" dirty="0" smtClean="0">
                <a:solidFill>
                  <a:srgbClr val="FF0000"/>
                </a:solidFill>
              </a:rPr>
              <a:t>1</a:t>
            </a:r>
            <a:r>
              <a:rPr lang="zh-CN" altLang="en-US" sz="4400" dirty="0" smtClean="0">
                <a:solidFill>
                  <a:srgbClr val="FF0000"/>
                </a:solidFill>
              </a:rPr>
              <a:t>万</a:t>
            </a:r>
            <a:r>
              <a:rPr lang="zh-CN" altLang="en-US" sz="4400" dirty="0" smtClean="0"/>
              <a:t>多起，造成</a:t>
            </a:r>
            <a:r>
              <a:rPr lang="zh-CN" altLang="en-US" sz="4400" dirty="0" smtClean="0">
                <a:solidFill>
                  <a:srgbClr val="FF0000"/>
                </a:solidFill>
              </a:rPr>
              <a:t>数百人死亡</a:t>
            </a:r>
            <a:r>
              <a:rPr lang="zh-CN" altLang="en-US" sz="4400" dirty="0" smtClean="0"/>
              <a:t>。每年我国平均发生火宅约</a:t>
            </a:r>
            <a:r>
              <a:rPr lang="zh-CN" altLang="en-US" sz="4400" dirty="0" smtClean="0">
                <a:solidFill>
                  <a:srgbClr val="FF0000"/>
                </a:solidFill>
              </a:rPr>
              <a:t>四万多</a:t>
            </a:r>
            <a:r>
              <a:rPr lang="zh-CN" altLang="en-US" sz="4400" dirty="0" smtClean="0"/>
              <a:t>起，</a:t>
            </a:r>
            <a:r>
              <a:rPr lang="zh-CN" altLang="en-US" sz="4400" dirty="0" smtClean="0">
                <a:solidFill>
                  <a:srgbClr val="FF0000"/>
                </a:solidFill>
              </a:rPr>
              <a:t>死亡</a:t>
            </a:r>
            <a:r>
              <a:rPr lang="en-US" altLang="zh-CN" sz="4400" dirty="0" smtClean="0">
                <a:solidFill>
                  <a:srgbClr val="FF0000"/>
                </a:solidFill>
              </a:rPr>
              <a:t>2000</a:t>
            </a:r>
            <a:r>
              <a:rPr lang="zh-CN" altLang="en-US" sz="4400" dirty="0" smtClean="0">
                <a:solidFill>
                  <a:srgbClr val="FF0000"/>
                </a:solidFill>
              </a:rPr>
              <a:t>多人</a:t>
            </a:r>
            <a:r>
              <a:rPr lang="zh-CN" altLang="en-US" sz="4400" dirty="0" smtClean="0"/>
              <a:t>，</a:t>
            </a:r>
            <a:r>
              <a:rPr lang="zh-CN" altLang="en-US" sz="4400" dirty="0" smtClean="0">
                <a:solidFill>
                  <a:srgbClr val="FF0000"/>
                </a:solidFill>
              </a:rPr>
              <a:t>伤</a:t>
            </a:r>
            <a:r>
              <a:rPr lang="en-US" altLang="zh-CN" sz="4400" dirty="0" smtClean="0">
                <a:solidFill>
                  <a:srgbClr val="FF0000"/>
                </a:solidFill>
              </a:rPr>
              <a:t>4000</a:t>
            </a:r>
            <a:r>
              <a:rPr lang="zh-CN" altLang="en-US" sz="4400" dirty="0" smtClean="0">
                <a:solidFill>
                  <a:srgbClr val="FF0000"/>
                </a:solidFill>
              </a:rPr>
              <a:t>多人</a:t>
            </a:r>
            <a:r>
              <a:rPr lang="zh-CN" altLang="en-US" sz="4400" dirty="0" smtClean="0"/>
              <a:t>，每年火宅造成的直接财产损失</a:t>
            </a:r>
            <a:r>
              <a:rPr lang="en-US" altLang="zh-CN" sz="4400" dirty="0" smtClean="0">
                <a:solidFill>
                  <a:srgbClr val="FF0000"/>
                </a:solidFill>
              </a:rPr>
              <a:t>10</a:t>
            </a:r>
            <a:r>
              <a:rPr lang="zh-CN" altLang="en-US" sz="4400" dirty="0" smtClean="0">
                <a:solidFill>
                  <a:srgbClr val="FF0000"/>
                </a:solidFill>
              </a:rPr>
              <a:t>多亿元</a:t>
            </a:r>
            <a:r>
              <a:rPr lang="zh-CN" altLang="en-US" sz="4400" dirty="0" smtClean="0"/>
              <a:t>。</a:t>
            </a:r>
            <a:endParaRPr lang="zh-SG" altLang="en-US" sz="4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0769" y="-276045"/>
            <a:ext cx="11281764" cy="1200416"/>
          </a:xfrm>
        </p:spPr>
        <p:txBody>
          <a:bodyPr rtlCol="0"/>
          <a:lstStyle/>
          <a:p>
            <a:pPr rtl="0"/>
            <a:r>
              <a:rPr lang="zh-CN" altLang="en-US" dirty="0" smtClean="0">
                <a:solidFill>
                  <a:srgbClr val="C00000"/>
                </a:solidFill>
              </a:rPr>
              <a:t>认识校园里的消防设施设备</a:t>
            </a:r>
            <a:endParaRPr lang="zh-CN" altLang="en-US" dirty="0">
              <a:solidFill>
                <a:srgbClr val="C00000"/>
              </a:solidFill>
            </a:endParaRPr>
          </a:p>
        </p:txBody>
      </p:sp>
      <p:pic>
        <p:nvPicPr>
          <p:cNvPr id="7" name="图片 6"/>
          <p:cNvPicPr>
            <a:picLocks noChangeAspect="1"/>
          </p:cNvPicPr>
          <p:nvPr/>
        </p:nvPicPr>
        <p:blipFill>
          <a:blip r:embed="rId1"/>
          <a:stretch>
            <a:fillRect/>
          </a:stretch>
        </p:blipFill>
        <p:spPr>
          <a:xfrm>
            <a:off x="5641675" y="1562625"/>
            <a:ext cx="4933986" cy="3448075"/>
          </a:xfrm>
          <a:prstGeom prst="rect">
            <a:avLst/>
          </a:prstGeom>
        </p:spPr>
      </p:pic>
      <p:sp>
        <p:nvSpPr>
          <p:cNvPr id="8" name="圆角矩形 7"/>
          <p:cNvSpPr/>
          <p:nvPr/>
        </p:nvSpPr>
        <p:spPr>
          <a:xfrm>
            <a:off x="713117" y="2093344"/>
            <a:ext cx="3548332" cy="23866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smtClean="0">
                <a:solidFill>
                  <a:schemeClr val="tx2"/>
                </a:solidFill>
                <a:latin typeface="华文仿宋" panose="02010600040101010101" pitchFamily="2" charset="-122"/>
                <a:ea typeface="华文仿宋" panose="02010600040101010101" pitchFamily="2" charset="-122"/>
              </a:rPr>
              <a:t>消防应急照明灯</a:t>
            </a:r>
            <a:endParaRPr lang="zh-SG" altLang="en-US" sz="5400" b="1" dirty="0">
              <a:solidFill>
                <a:schemeClr val="tx2"/>
              </a:solidFill>
              <a:latin typeface="华文仿宋" panose="02010600040101010101" pitchFamily="2" charset="-122"/>
              <a:ea typeface="华文仿宋" panose="02010600040101010101" pitchFamily="2" charset="-122"/>
            </a:endParaRPr>
          </a:p>
        </p:txBody>
      </p:sp>
      <p:cxnSp>
        <p:nvCxnSpPr>
          <p:cNvPr id="11" name="直接箭头连接符 10"/>
          <p:cNvCxnSpPr>
            <a:stCxn id="8" idx="3"/>
          </p:cNvCxnSpPr>
          <p:nvPr/>
        </p:nvCxnSpPr>
        <p:spPr>
          <a:xfrm flipV="1">
            <a:off x="4261449" y="3286663"/>
            <a:ext cx="1380226" cy="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678836" y="3344174"/>
            <a:ext cx="2122099" cy="21796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chemeClr val="tx2"/>
                </a:solidFill>
                <a:latin typeface="华文仿宋" panose="02010600040101010101" pitchFamily="2" charset="-122"/>
                <a:ea typeface="华文仿宋" panose="02010600040101010101" pitchFamily="2" charset="-122"/>
              </a:rPr>
              <a:t>消防栓系统</a:t>
            </a:r>
            <a:endParaRPr lang="zh-SG" altLang="en-US" sz="4400" b="1" dirty="0">
              <a:solidFill>
                <a:schemeClr val="tx2"/>
              </a:solidFill>
              <a:latin typeface="华文仿宋" panose="02010600040101010101" pitchFamily="2" charset="-122"/>
              <a:ea typeface="华文仿宋" panose="02010600040101010101" pitchFamily="2" charset="-122"/>
            </a:endParaRPr>
          </a:p>
        </p:txBody>
      </p:sp>
      <p:pic>
        <p:nvPicPr>
          <p:cNvPr id="5" name="图片 4"/>
          <p:cNvPicPr>
            <a:picLocks noChangeAspect="1"/>
          </p:cNvPicPr>
          <p:nvPr/>
        </p:nvPicPr>
        <p:blipFill>
          <a:blip r:embed="rId1"/>
          <a:stretch>
            <a:fillRect/>
          </a:stretch>
        </p:blipFill>
        <p:spPr>
          <a:xfrm>
            <a:off x="386411" y="311563"/>
            <a:ext cx="2243154" cy="2295542"/>
          </a:xfrm>
          <a:prstGeom prst="rect">
            <a:avLst/>
          </a:prstGeom>
        </p:spPr>
      </p:pic>
      <p:pic>
        <p:nvPicPr>
          <p:cNvPr id="6" name="图片 5"/>
          <p:cNvPicPr>
            <a:picLocks noChangeAspect="1"/>
          </p:cNvPicPr>
          <p:nvPr/>
        </p:nvPicPr>
        <p:blipFill>
          <a:blip r:embed="rId2" cstate="print"/>
          <a:stretch>
            <a:fillRect/>
          </a:stretch>
        </p:blipFill>
        <p:spPr>
          <a:xfrm>
            <a:off x="3050053" y="316335"/>
            <a:ext cx="2211494" cy="2295542"/>
          </a:xfrm>
          <a:prstGeom prst="rect">
            <a:avLst/>
          </a:prstGeom>
        </p:spPr>
      </p:pic>
      <p:pic>
        <p:nvPicPr>
          <p:cNvPr id="7" name="图片 6"/>
          <p:cNvPicPr>
            <a:picLocks noChangeAspect="1"/>
          </p:cNvPicPr>
          <p:nvPr/>
        </p:nvPicPr>
        <p:blipFill>
          <a:blip r:embed="rId3"/>
          <a:stretch>
            <a:fillRect/>
          </a:stretch>
        </p:blipFill>
        <p:spPr>
          <a:xfrm>
            <a:off x="5780046" y="305322"/>
            <a:ext cx="2796583" cy="2308023"/>
          </a:xfrm>
          <a:prstGeom prst="rect">
            <a:avLst/>
          </a:prstGeom>
        </p:spPr>
      </p:pic>
      <p:pic>
        <p:nvPicPr>
          <p:cNvPr id="8" name="图片 7"/>
          <p:cNvPicPr>
            <a:picLocks noChangeAspect="1"/>
          </p:cNvPicPr>
          <p:nvPr/>
        </p:nvPicPr>
        <p:blipFill>
          <a:blip r:embed="rId4" cstate="print"/>
          <a:stretch>
            <a:fillRect/>
          </a:stretch>
        </p:blipFill>
        <p:spPr>
          <a:xfrm>
            <a:off x="2305970" y="3011052"/>
            <a:ext cx="3842171" cy="2512729"/>
          </a:xfrm>
          <a:prstGeom prst="rect">
            <a:avLst/>
          </a:prstGeom>
        </p:spPr>
      </p:pic>
      <p:pic>
        <p:nvPicPr>
          <p:cNvPr id="9" name="图片 8"/>
          <p:cNvPicPr>
            <a:picLocks noChangeAspect="1"/>
          </p:cNvPicPr>
          <p:nvPr/>
        </p:nvPicPr>
        <p:blipFill>
          <a:blip r:embed="rId5" cstate="print"/>
          <a:stretch>
            <a:fillRect/>
          </a:stretch>
        </p:blipFill>
        <p:spPr>
          <a:xfrm>
            <a:off x="9017480" y="316335"/>
            <a:ext cx="2478098" cy="2334567"/>
          </a:xfrm>
          <a:prstGeom prst="rect">
            <a:avLst/>
          </a:prstGeom>
        </p:spPr>
      </p:pic>
      <p:pic>
        <p:nvPicPr>
          <p:cNvPr id="10" name="图片 9"/>
          <p:cNvPicPr>
            <a:picLocks noChangeAspect="1"/>
          </p:cNvPicPr>
          <p:nvPr/>
        </p:nvPicPr>
        <p:blipFill>
          <a:blip r:embed="rId6" cstate="print"/>
          <a:stretch>
            <a:fillRect/>
          </a:stretch>
        </p:blipFill>
        <p:spPr>
          <a:xfrm>
            <a:off x="6643138" y="2688460"/>
            <a:ext cx="2374342" cy="3474831"/>
          </a:xfrm>
          <a:prstGeom prst="rect">
            <a:avLst/>
          </a:prstGeom>
        </p:spPr>
      </p:pic>
      <p:cxnSp>
        <p:nvCxnSpPr>
          <p:cNvPr id="12" name="直接箭头连接符 11"/>
          <p:cNvCxnSpPr>
            <a:stCxn id="4" idx="1"/>
            <a:endCxn id="10" idx="3"/>
          </p:cNvCxnSpPr>
          <p:nvPr/>
        </p:nvCxnSpPr>
        <p:spPr>
          <a:xfrm flipH="1" flipV="1">
            <a:off x="9017480" y="4425876"/>
            <a:ext cx="661356" cy="810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直接箭头连接符 13"/>
          <p:cNvCxnSpPr>
            <a:stCxn id="4" idx="0"/>
          </p:cNvCxnSpPr>
          <p:nvPr/>
        </p:nvCxnSpPr>
        <p:spPr>
          <a:xfrm flipH="1" flipV="1">
            <a:off x="10696755" y="2607105"/>
            <a:ext cx="43131" cy="7370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玩耍的儿童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办公室主题">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办公室主题">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儿童游戏指导演示文稿设计方案（卡通插图，宽屏）</Template>
  <TotalTime>0</TotalTime>
  <Words>2660</Words>
  <Application>WPS 演示</Application>
  <PresentationFormat>自定义</PresentationFormat>
  <Paragraphs>227</Paragraphs>
  <Slides>32</Slides>
  <Notes>22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32</vt:i4>
      </vt:variant>
    </vt:vector>
  </HeadingPairs>
  <TitlesOfParts>
    <vt:vector size="42" baseType="lpstr">
      <vt:lpstr>Arial</vt:lpstr>
      <vt:lpstr>宋体</vt:lpstr>
      <vt:lpstr>Wingdings</vt:lpstr>
      <vt:lpstr>微软雅黑</vt:lpstr>
      <vt:lpstr>华文彩云</vt:lpstr>
      <vt:lpstr>华文仿宋</vt:lpstr>
      <vt:lpstr>Arial Unicode MS</vt:lpstr>
      <vt:lpstr>华文琥珀</vt:lpstr>
      <vt:lpstr>Euphemia</vt:lpstr>
      <vt:lpstr>玩耍的儿童 16x9</vt:lpstr>
      <vt:lpstr>消防在心中，安全伴我行！</vt:lpstr>
      <vt:lpstr>关于火，我们认识有多少？</vt:lpstr>
      <vt:lpstr>PowerPoint 演示文稿</vt:lpstr>
      <vt:lpstr>燃烧的产物及危害</vt:lpstr>
      <vt:lpstr>烟雾的危害</vt:lpstr>
      <vt:lpstr>烟雾的危害</vt:lpstr>
      <vt:lpstr>     全世界每天发生火宅1万多起，造成数百人死亡。每年我国平均发生火宅约四万多起，死亡2000多人，伤4000多人，每年火宅造成的直接财产损失10多亿元。</vt:lpstr>
      <vt:lpstr>认识校园里的消防设施设备</vt:lpstr>
      <vt:lpstr>PowerPoint 演示文稿</vt:lpstr>
      <vt:lpstr>PowerPoint 演示文稿</vt:lpstr>
      <vt:lpstr>PowerPoint 演示文稿</vt:lpstr>
      <vt:lpstr>PowerPoint 演示文稿</vt:lpstr>
      <vt:lpstr>生活中的防火常识</vt:lpstr>
      <vt:lpstr>火宅现场的逃生自救</vt:lpstr>
      <vt:lpstr>火宅逃生十一条：</vt:lpstr>
      <vt:lpstr>如何报火警电话119？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消防在心中，安全伴我行！</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消防在心中， 安全伴我行！</dc:title>
  <dc:creator>凡燕</dc:creator>
  <cp:lastModifiedBy>Administrator</cp:lastModifiedBy>
  <cp:revision>50</cp:revision>
  <dcterms:created xsi:type="dcterms:W3CDTF">2017-11-21T08:59:00Z</dcterms:created>
  <dcterms:modified xsi:type="dcterms:W3CDTF">2019-11-22T01:53:39Z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